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268" r:id="rId2"/>
    <p:sldId id="280" r:id="rId3"/>
    <p:sldId id="337" r:id="rId4"/>
    <p:sldId id="346" r:id="rId5"/>
    <p:sldId id="347" r:id="rId6"/>
    <p:sldId id="307" r:id="rId7"/>
    <p:sldId id="315" r:id="rId8"/>
    <p:sldId id="348" r:id="rId9"/>
    <p:sldId id="349" r:id="rId10"/>
    <p:sldId id="351" r:id="rId11"/>
    <p:sldId id="352" r:id="rId12"/>
    <p:sldId id="358" r:id="rId13"/>
    <p:sldId id="359" r:id="rId14"/>
    <p:sldId id="360" r:id="rId15"/>
    <p:sldId id="350" r:id="rId16"/>
    <p:sldId id="353" r:id="rId17"/>
    <p:sldId id="354" r:id="rId18"/>
    <p:sldId id="355" r:id="rId19"/>
    <p:sldId id="356" r:id="rId20"/>
    <p:sldId id="357" r:id="rId21"/>
    <p:sldId id="282" r:id="rId22"/>
    <p:sldId id="328" r:id="rId23"/>
    <p:sldId id="331" r:id="rId24"/>
    <p:sldId id="333" r:id="rId25"/>
    <p:sldId id="332" r:id="rId26"/>
    <p:sldId id="334" r:id="rId27"/>
    <p:sldId id="335" r:id="rId28"/>
    <p:sldId id="339" r:id="rId29"/>
    <p:sldId id="336" r:id="rId30"/>
    <p:sldId id="340" r:id="rId31"/>
    <p:sldId id="341" r:id="rId32"/>
    <p:sldId id="342" r:id="rId33"/>
    <p:sldId id="344" r:id="rId34"/>
    <p:sldId id="343" r:id="rId35"/>
    <p:sldId id="345"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924"/>
    <a:srgbClr val="C00000"/>
    <a:srgbClr val="FF3F3F"/>
    <a:srgbClr val="FFC1C1"/>
    <a:srgbClr val="FF6969"/>
    <a:srgbClr val="005CA1"/>
    <a:srgbClr val="B2B2B2"/>
    <a:srgbClr val="004A82"/>
    <a:srgbClr val="00355C"/>
    <a:srgbClr val="0048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923" autoAdjust="0"/>
  </p:normalViewPr>
  <p:slideViewPr>
    <p:cSldViewPr snapToGrid="0">
      <p:cViewPr varScale="1">
        <p:scale>
          <a:sx n="79" d="100"/>
          <a:sy n="79" d="100"/>
        </p:scale>
        <p:origin x="850" y="72"/>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552A8-ECE7-49AA-8726-BE90DBC11947}" type="datetimeFigureOut">
              <a:rPr lang="zh-CN" altLang="en-US" smtClean="0"/>
              <a:pPr/>
              <a:t>2025/05/15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EAD77-486C-432B-9EE9-E6FD5C91EB8A}" type="slidenum">
              <a:rPr lang="zh-CN" altLang="en-US" smtClean="0"/>
              <a:pPr/>
              <a:t>‹#›</a:t>
            </a:fld>
            <a:endParaRPr lang="zh-CN" altLang="en-US"/>
          </a:p>
        </p:txBody>
      </p:sp>
    </p:spTree>
    <p:extLst>
      <p:ext uri="{BB962C8B-B14F-4D97-AF65-F5344CB8AC3E}">
        <p14:creationId xmlns:p14="http://schemas.microsoft.com/office/powerpoint/2010/main" val="969368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a:t>
            </a:fld>
            <a:endParaRPr lang="zh-CN" altLang="en-US"/>
          </a:p>
        </p:txBody>
      </p:sp>
    </p:spTree>
    <p:extLst>
      <p:ext uri="{BB962C8B-B14F-4D97-AF65-F5344CB8AC3E}">
        <p14:creationId xmlns:p14="http://schemas.microsoft.com/office/powerpoint/2010/main" val="701586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10</a:t>
            </a:fld>
            <a:endParaRPr lang="zh-CN" altLang="en-US"/>
          </a:p>
        </p:txBody>
      </p:sp>
    </p:spTree>
    <p:extLst>
      <p:ext uri="{BB962C8B-B14F-4D97-AF65-F5344CB8AC3E}">
        <p14:creationId xmlns:p14="http://schemas.microsoft.com/office/powerpoint/2010/main" val="734024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11</a:t>
            </a:fld>
            <a:endParaRPr lang="zh-CN" altLang="en-US"/>
          </a:p>
        </p:txBody>
      </p:sp>
    </p:spTree>
    <p:extLst>
      <p:ext uri="{BB962C8B-B14F-4D97-AF65-F5344CB8AC3E}">
        <p14:creationId xmlns:p14="http://schemas.microsoft.com/office/powerpoint/2010/main" val="2202052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12</a:t>
            </a:fld>
            <a:endParaRPr lang="zh-CN" altLang="en-US"/>
          </a:p>
        </p:txBody>
      </p:sp>
    </p:spTree>
    <p:extLst>
      <p:ext uri="{BB962C8B-B14F-4D97-AF65-F5344CB8AC3E}">
        <p14:creationId xmlns:p14="http://schemas.microsoft.com/office/powerpoint/2010/main" val="3521152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13</a:t>
            </a:fld>
            <a:endParaRPr lang="zh-CN" altLang="en-US"/>
          </a:p>
        </p:txBody>
      </p:sp>
    </p:spTree>
    <p:extLst>
      <p:ext uri="{BB962C8B-B14F-4D97-AF65-F5344CB8AC3E}">
        <p14:creationId xmlns:p14="http://schemas.microsoft.com/office/powerpoint/2010/main" val="4186081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14</a:t>
            </a:fld>
            <a:endParaRPr lang="zh-CN" altLang="en-US"/>
          </a:p>
        </p:txBody>
      </p:sp>
    </p:spTree>
    <p:extLst>
      <p:ext uri="{BB962C8B-B14F-4D97-AF65-F5344CB8AC3E}">
        <p14:creationId xmlns:p14="http://schemas.microsoft.com/office/powerpoint/2010/main" val="3422181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15</a:t>
            </a:fld>
            <a:endParaRPr lang="zh-CN" altLang="en-US"/>
          </a:p>
        </p:txBody>
      </p:sp>
    </p:spTree>
    <p:extLst>
      <p:ext uri="{BB962C8B-B14F-4D97-AF65-F5344CB8AC3E}">
        <p14:creationId xmlns:p14="http://schemas.microsoft.com/office/powerpoint/2010/main" val="26715475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16</a:t>
            </a:fld>
            <a:endParaRPr lang="zh-CN" altLang="en-US"/>
          </a:p>
        </p:txBody>
      </p:sp>
    </p:spTree>
    <p:extLst>
      <p:ext uri="{BB962C8B-B14F-4D97-AF65-F5344CB8AC3E}">
        <p14:creationId xmlns:p14="http://schemas.microsoft.com/office/powerpoint/2010/main" val="756168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17</a:t>
            </a:fld>
            <a:endParaRPr lang="zh-CN" altLang="en-US"/>
          </a:p>
        </p:txBody>
      </p:sp>
    </p:spTree>
    <p:extLst>
      <p:ext uri="{BB962C8B-B14F-4D97-AF65-F5344CB8AC3E}">
        <p14:creationId xmlns:p14="http://schemas.microsoft.com/office/powerpoint/2010/main" val="2061250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18</a:t>
            </a:fld>
            <a:endParaRPr lang="zh-CN" altLang="en-US"/>
          </a:p>
        </p:txBody>
      </p:sp>
    </p:spTree>
    <p:extLst>
      <p:ext uri="{BB962C8B-B14F-4D97-AF65-F5344CB8AC3E}">
        <p14:creationId xmlns:p14="http://schemas.microsoft.com/office/powerpoint/2010/main" val="2334549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19</a:t>
            </a:fld>
            <a:endParaRPr lang="zh-CN" altLang="en-US"/>
          </a:p>
        </p:txBody>
      </p:sp>
    </p:spTree>
    <p:extLst>
      <p:ext uri="{BB962C8B-B14F-4D97-AF65-F5344CB8AC3E}">
        <p14:creationId xmlns:p14="http://schemas.microsoft.com/office/powerpoint/2010/main" val="1690616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a:t>
            </a:fld>
            <a:endParaRPr lang="zh-CN" altLang="en-US"/>
          </a:p>
        </p:txBody>
      </p:sp>
    </p:spTree>
    <p:extLst>
      <p:ext uri="{BB962C8B-B14F-4D97-AF65-F5344CB8AC3E}">
        <p14:creationId xmlns:p14="http://schemas.microsoft.com/office/powerpoint/2010/main" val="2753122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20</a:t>
            </a:fld>
            <a:endParaRPr lang="zh-CN" altLang="en-US"/>
          </a:p>
        </p:txBody>
      </p:sp>
    </p:spTree>
    <p:extLst>
      <p:ext uri="{BB962C8B-B14F-4D97-AF65-F5344CB8AC3E}">
        <p14:creationId xmlns:p14="http://schemas.microsoft.com/office/powerpoint/2010/main" val="2953595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21</a:t>
            </a:fld>
            <a:endParaRPr lang="zh-CN" altLang="en-US"/>
          </a:p>
        </p:txBody>
      </p:sp>
    </p:spTree>
    <p:extLst>
      <p:ext uri="{BB962C8B-B14F-4D97-AF65-F5344CB8AC3E}">
        <p14:creationId xmlns:p14="http://schemas.microsoft.com/office/powerpoint/2010/main" val="1234605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22</a:t>
            </a:fld>
            <a:endParaRPr lang="zh-CN" altLang="en-US"/>
          </a:p>
        </p:txBody>
      </p:sp>
    </p:spTree>
    <p:extLst>
      <p:ext uri="{BB962C8B-B14F-4D97-AF65-F5344CB8AC3E}">
        <p14:creationId xmlns:p14="http://schemas.microsoft.com/office/powerpoint/2010/main" val="967821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23</a:t>
            </a:fld>
            <a:endParaRPr lang="zh-CN" altLang="en-US"/>
          </a:p>
        </p:txBody>
      </p:sp>
    </p:spTree>
    <p:extLst>
      <p:ext uri="{BB962C8B-B14F-4D97-AF65-F5344CB8AC3E}">
        <p14:creationId xmlns:p14="http://schemas.microsoft.com/office/powerpoint/2010/main" val="46191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24</a:t>
            </a:fld>
            <a:endParaRPr lang="zh-CN" altLang="en-US"/>
          </a:p>
        </p:txBody>
      </p:sp>
    </p:spTree>
    <p:extLst>
      <p:ext uri="{BB962C8B-B14F-4D97-AF65-F5344CB8AC3E}">
        <p14:creationId xmlns:p14="http://schemas.microsoft.com/office/powerpoint/2010/main" val="4292899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25</a:t>
            </a:fld>
            <a:endParaRPr lang="zh-CN" altLang="en-US"/>
          </a:p>
        </p:txBody>
      </p:sp>
    </p:spTree>
    <p:extLst>
      <p:ext uri="{BB962C8B-B14F-4D97-AF65-F5344CB8AC3E}">
        <p14:creationId xmlns:p14="http://schemas.microsoft.com/office/powerpoint/2010/main" val="4277667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26</a:t>
            </a:fld>
            <a:endParaRPr lang="zh-CN" altLang="en-US"/>
          </a:p>
        </p:txBody>
      </p:sp>
    </p:spTree>
    <p:extLst>
      <p:ext uri="{BB962C8B-B14F-4D97-AF65-F5344CB8AC3E}">
        <p14:creationId xmlns:p14="http://schemas.microsoft.com/office/powerpoint/2010/main" val="3261771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27</a:t>
            </a:fld>
            <a:endParaRPr lang="zh-CN" altLang="en-US"/>
          </a:p>
        </p:txBody>
      </p:sp>
    </p:spTree>
    <p:extLst>
      <p:ext uri="{BB962C8B-B14F-4D97-AF65-F5344CB8AC3E}">
        <p14:creationId xmlns:p14="http://schemas.microsoft.com/office/powerpoint/2010/main" val="1397915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28</a:t>
            </a:fld>
            <a:endParaRPr lang="zh-CN" altLang="en-US"/>
          </a:p>
        </p:txBody>
      </p:sp>
    </p:spTree>
    <p:extLst>
      <p:ext uri="{BB962C8B-B14F-4D97-AF65-F5344CB8AC3E}">
        <p14:creationId xmlns:p14="http://schemas.microsoft.com/office/powerpoint/2010/main" val="27703256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29</a:t>
            </a:fld>
            <a:endParaRPr lang="zh-CN" altLang="en-US"/>
          </a:p>
        </p:txBody>
      </p:sp>
    </p:spTree>
    <p:extLst>
      <p:ext uri="{BB962C8B-B14F-4D97-AF65-F5344CB8AC3E}">
        <p14:creationId xmlns:p14="http://schemas.microsoft.com/office/powerpoint/2010/main" val="182933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a:t>
            </a:fld>
            <a:endParaRPr lang="zh-CN" altLang="en-US"/>
          </a:p>
        </p:txBody>
      </p:sp>
    </p:spTree>
    <p:extLst>
      <p:ext uri="{BB962C8B-B14F-4D97-AF65-F5344CB8AC3E}">
        <p14:creationId xmlns:p14="http://schemas.microsoft.com/office/powerpoint/2010/main" val="18420502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30</a:t>
            </a:fld>
            <a:endParaRPr lang="zh-CN" altLang="en-US"/>
          </a:p>
        </p:txBody>
      </p:sp>
    </p:spTree>
    <p:extLst>
      <p:ext uri="{BB962C8B-B14F-4D97-AF65-F5344CB8AC3E}">
        <p14:creationId xmlns:p14="http://schemas.microsoft.com/office/powerpoint/2010/main" val="88337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31</a:t>
            </a:fld>
            <a:endParaRPr lang="zh-CN" altLang="en-US"/>
          </a:p>
        </p:txBody>
      </p:sp>
    </p:spTree>
    <p:extLst>
      <p:ext uri="{BB962C8B-B14F-4D97-AF65-F5344CB8AC3E}">
        <p14:creationId xmlns:p14="http://schemas.microsoft.com/office/powerpoint/2010/main" val="22649222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32</a:t>
            </a:fld>
            <a:endParaRPr lang="zh-CN" altLang="en-US"/>
          </a:p>
        </p:txBody>
      </p:sp>
    </p:spTree>
    <p:extLst>
      <p:ext uri="{BB962C8B-B14F-4D97-AF65-F5344CB8AC3E}">
        <p14:creationId xmlns:p14="http://schemas.microsoft.com/office/powerpoint/2010/main" val="17495936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33</a:t>
            </a:fld>
            <a:endParaRPr lang="zh-CN" altLang="en-US"/>
          </a:p>
        </p:txBody>
      </p:sp>
    </p:spTree>
    <p:extLst>
      <p:ext uri="{BB962C8B-B14F-4D97-AF65-F5344CB8AC3E}">
        <p14:creationId xmlns:p14="http://schemas.microsoft.com/office/powerpoint/2010/main" val="23433105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34</a:t>
            </a:fld>
            <a:endParaRPr lang="zh-CN" altLang="en-US"/>
          </a:p>
        </p:txBody>
      </p:sp>
    </p:spTree>
    <p:extLst>
      <p:ext uri="{BB962C8B-B14F-4D97-AF65-F5344CB8AC3E}">
        <p14:creationId xmlns:p14="http://schemas.microsoft.com/office/powerpoint/2010/main" val="1303936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35</a:t>
            </a:fld>
            <a:endParaRPr lang="zh-CN" altLang="en-US"/>
          </a:p>
        </p:txBody>
      </p:sp>
    </p:spTree>
    <p:extLst>
      <p:ext uri="{BB962C8B-B14F-4D97-AF65-F5344CB8AC3E}">
        <p14:creationId xmlns:p14="http://schemas.microsoft.com/office/powerpoint/2010/main" val="360607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4</a:t>
            </a:fld>
            <a:endParaRPr lang="zh-CN" altLang="en-US"/>
          </a:p>
        </p:txBody>
      </p:sp>
    </p:spTree>
    <p:extLst>
      <p:ext uri="{BB962C8B-B14F-4D97-AF65-F5344CB8AC3E}">
        <p14:creationId xmlns:p14="http://schemas.microsoft.com/office/powerpoint/2010/main" val="3984509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5</a:t>
            </a:fld>
            <a:endParaRPr lang="zh-CN" altLang="en-US"/>
          </a:p>
        </p:txBody>
      </p:sp>
    </p:spTree>
    <p:extLst>
      <p:ext uri="{BB962C8B-B14F-4D97-AF65-F5344CB8AC3E}">
        <p14:creationId xmlns:p14="http://schemas.microsoft.com/office/powerpoint/2010/main" val="633634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作者请关注公众号壹课，请尊重原作者。</a:t>
            </a:r>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6</a:t>
            </a:fld>
            <a:endParaRPr lang="zh-CN" altLang="en-US"/>
          </a:p>
        </p:txBody>
      </p:sp>
    </p:spTree>
    <p:extLst>
      <p:ext uri="{BB962C8B-B14F-4D97-AF65-F5344CB8AC3E}">
        <p14:creationId xmlns:p14="http://schemas.microsoft.com/office/powerpoint/2010/main" val="2324993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7</a:t>
            </a:fld>
            <a:endParaRPr lang="zh-CN" altLang="en-US"/>
          </a:p>
        </p:txBody>
      </p:sp>
    </p:spTree>
    <p:extLst>
      <p:ext uri="{BB962C8B-B14F-4D97-AF65-F5344CB8AC3E}">
        <p14:creationId xmlns:p14="http://schemas.microsoft.com/office/powerpoint/2010/main" val="3185616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8</a:t>
            </a:fld>
            <a:endParaRPr lang="zh-CN" altLang="en-US"/>
          </a:p>
        </p:txBody>
      </p:sp>
    </p:spTree>
    <p:extLst>
      <p:ext uri="{BB962C8B-B14F-4D97-AF65-F5344CB8AC3E}">
        <p14:creationId xmlns:p14="http://schemas.microsoft.com/office/powerpoint/2010/main" val="1057408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PPT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作者请关注公众号壹课。</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pPr/>
              <a:t>9</a:t>
            </a:fld>
            <a:endParaRPr lang="zh-CN" altLang="en-US"/>
          </a:p>
        </p:txBody>
      </p:sp>
    </p:spTree>
    <p:extLst>
      <p:ext uri="{BB962C8B-B14F-4D97-AF65-F5344CB8AC3E}">
        <p14:creationId xmlns:p14="http://schemas.microsoft.com/office/powerpoint/2010/main" val="1832500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2025/05/15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2025/05/15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2025/05/15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2025/05/15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C17F9E5-2C3F-427E-9E18-8DB1205C1BD4}" type="datetimeFigureOut">
              <a:rPr lang="zh-CN" altLang="en-US" smtClean="0"/>
              <a:pPr/>
              <a:t>2025/05/15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2025/05/15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C17F9E5-2C3F-427E-9E18-8DB1205C1BD4}" type="datetimeFigureOut">
              <a:rPr lang="zh-CN" altLang="en-US" smtClean="0"/>
              <a:pPr/>
              <a:t>2025/05/15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C17F9E5-2C3F-427E-9E18-8DB1205C1BD4}" type="datetimeFigureOut">
              <a:rPr lang="zh-CN" altLang="en-US" smtClean="0"/>
              <a:pPr/>
              <a:t>2025/05/15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17F9E5-2C3F-427E-9E18-8DB1205C1BD4}" type="datetimeFigureOut">
              <a:rPr lang="zh-CN" altLang="en-US" smtClean="0"/>
              <a:pPr/>
              <a:t>2025/05/15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2025/05/15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17F9E5-2C3F-427E-9E18-8DB1205C1BD4}" type="datetimeFigureOut">
              <a:rPr lang="zh-CN" altLang="en-US" smtClean="0"/>
              <a:pPr/>
              <a:t>2025/05/15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7F9E5-2C3F-427E-9E18-8DB1205C1BD4}" type="datetimeFigureOut">
              <a:rPr lang="zh-CN" altLang="en-US" smtClean="0"/>
              <a:pPr/>
              <a:t>2025/05/15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35508-54A0-4FB0-A4C5-6467DE85E92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980992B-A486-430C-A180-2758E93E29A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0323" r="14726" b="48018"/>
          <a:stretch/>
        </p:blipFill>
        <p:spPr>
          <a:xfrm>
            <a:off x="15050" y="5223309"/>
            <a:ext cx="5870824" cy="1634689"/>
          </a:xfrm>
          <a:prstGeom prst="rect">
            <a:avLst/>
          </a:prstGeom>
        </p:spPr>
      </p:pic>
      <p:grpSp>
        <p:nvGrpSpPr>
          <p:cNvPr id="2" name="组合 1"/>
          <p:cNvGrpSpPr/>
          <p:nvPr/>
        </p:nvGrpSpPr>
        <p:grpSpPr>
          <a:xfrm>
            <a:off x="4705866" y="0"/>
            <a:ext cx="2780268" cy="3063728"/>
            <a:chOff x="4705866" y="0"/>
            <a:chExt cx="2780268" cy="3063728"/>
          </a:xfrm>
        </p:grpSpPr>
        <p:sp>
          <p:nvSpPr>
            <p:cNvPr id="28" name="任意多边形 27"/>
            <p:cNvSpPr/>
            <p:nvPr/>
          </p:nvSpPr>
          <p:spPr>
            <a:xfrm>
              <a:off x="4705866" y="0"/>
              <a:ext cx="2780268" cy="3063728"/>
            </a:xfrm>
            <a:custGeom>
              <a:avLst/>
              <a:gdLst>
                <a:gd name="connsiteX0" fmla="*/ 0 w 2780268"/>
                <a:gd name="connsiteY0" fmla="*/ 0 h 3063728"/>
                <a:gd name="connsiteX1" fmla="*/ 2780268 w 2780268"/>
                <a:gd name="connsiteY1" fmla="*/ 0 h 3063728"/>
                <a:gd name="connsiteX2" fmla="*/ 2780268 w 2780268"/>
                <a:gd name="connsiteY2" fmla="*/ 1673594 h 3063728"/>
                <a:gd name="connsiteX3" fmla="*/ 1390134 w 2780268"/>
                <a:gd name="connsiteY3" fmla="*/ 3063728 h 3063728"/>
                <a:gd name="connsiteX4" fmla="*/ 0 w 2780268"/>
                <a:gd name="connsiteY4" fmla="*/ 1673594 h 3063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268" h="3063728">
                  <a:moveTo>
                    <a:pt x="0" y="0"/>
                  </a:moveTo>
                  <a:lnTo>
                    <a:pt x="2780268" y="0"/>
                  </a:lnTo>
                  <a:lnTo>
                    <a:pt x="2780268" y="1673594"/>
                  </a:lnTo>
                  <a:cubicBezTo>
                    <a:pt x="2780268" y="2441344"/>
                    <a:pt x="2157884" y="3063728"/>
                    <a:pt x="1390134" y="3063728"/>
                  </a:cubicBezTo>
                  <a:cubicBezTo>
                    <a:pt x="622384" y="3063728"/>
                    <a:pt x="0" y="2441344"/>
                    <a:pt x="0" y="1673594"/>
                  </a:cubicBezTo>
                  <a:close/>
                </a:path>
              </a:pathLst>
            </a:cu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875891" y="408799"/>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p:nvSpPr>
        <p:spPr>
          <a:xfrm>
            <a:off x="0" y="5223310"/>
            <a:ext cx="12192000" cy="1634689"/>
          </a:xfrm>
          <a:prstGeom prst="rect">
            <a:avLst/>
          </a:prstGeom>
          <a:gradFill flip="none" rotWithShape="1">
            <a:gsLst>
              <a:gs pos="0">
                <a:srgbClr val="014924"/>
              </a:gs>
              <a:gs pos="51000">
                <a:srgbClr val="014924"/>
              </a:gs>
              <a:gs pos="80000">
                <a:srgbClr val="014924">
                  <a:alpha val="80000"/>
                </a:srgbClr>
              </a:gs>
              <a:gs pos="100000">
                <a:srgbClr val="014924">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5053673"/>
            <a:ext cx="12192000"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6" name="文本框 15"/>
              <p:cNvSpPr txBox="1"/>
              <p:nvPr/>
            </p:nvSpPr>
            <p:spPr>
              <a:xfrm>
                <a:off x="1079770" y="3155923"/>
                <a:ext cx="10116765" cy="1773049"/>
              </a:xfrm>
              <a:prstGeom prst="rect">
                <a:avLst/>
              </a:prstGeom>
              <a:noFill/>
            </p:spPr>
            <p:txBody>
              <a:bodyPr wrap="square" rtlCol="0">
                <a:spAutoFit/>
              </a:bodyPr>
              <a:lstStyle/>
              <a:p>
                <a:pPr algn="ctr"/>
                <a:r>
                  <a:rPr lang="zh-CN" altLang="en-US" sz="5400" b="1" dirty="0">
                    <a:solidFill>
                      <a:srgbClr val="014924"/>
                    </a:solidFill>
                    <a:latin typeface="微软雅黑" panose="020B0503020204020204" pitchFamily="34" charset="-122"/>
                    <a:ea typeface="微软雅黑" panose="020B0503020204020204" pitchFamily="34" charset="-122"/>
                  </a:rPr>
                  <a:t>基于改进势能面计算的缺中子核</a:t>
                </a:r>
                <a:r>
                  <a:rPr lang="zh-CN" altLang="zh-CN" sz="5400" kern="100" dirty="0">
                    <a:effectLst/>
                    <a:ea typeface="Cambria Math" panose="02040503050406030204" pitchFamily="18" charset="0"/>
                    <a:cs typeface="Times New Roman" panose="02020603050405020304" pitchFamily="18" charset="0"/>
                  </a:rPr>
                  <a:t> </a:t>
                </a:r>
                <a14:m>
                  <m:oMath xmlns:m="http://schemas.openxmlformats.org/officeDocument/2006/math">
                    <m:sSup>
                      <m:sSupPr>
                        <m:ctrlPr>
                          <a:rPr lang="zh-CN" altLang="zh-CN" sz="5400" b="1">
                            <a:solidFill>
                              <a:srgbClr val="014924"/>
                            </a:solidFill>
                            <a:latin typeface="微软雅黑" panose="020B0503020204020204" pitchFamily="34" charset="-122"/>
                            <a:ea typeface="微软雅黑" panose="020B0503020204020204" pitchFamily="34" charset="-122"/>
                          </a:rPr>
                        </m:ctrlPr>
                      </m:sSupPr>
                      <m:e>
                        <m:r>
                          <a:rPr lang="en-US" altLang="zh-CN" sz="5400" b="1">
                            <a:solidFill>
                              <a:srgbClr val="014924"/>
                            </a:solidFill>
                            <a:latin typeface="微软雅黑" panose="020B0503020204020204" pitchFamily="34" charset="-122"/>
                            <a:ea typeface="微软雅黑" panose="020B0503020204020204" pitchFamily="34" charset="-122"/>
                          </a:rPr>
                          <m:t> </m:t>
                        </m:r>
                      </m:e>
                      <m:sup>
                        <m:r>
                          <a:rPr lang="en-US" altLang="zh-CN" sz="5400" b="1">
                            <a:solidFill>
                              <a:srgbClr val="014924"/>
                            </a:solidFill>
                            <a:latin typeface="微软雅黑" panose="020B0503020204020204" pitchFamily="34" charset="-122"/>
                            <a:ea typeface="微软雅黑" panose="020B0503020204020204" pitchFamily="34" charset="-122"/>
                          </a:rPr>
                          <m:t>246,248</m:t>
                        </m:r>
                      </m:sup>
                    </m:sSup>
                    <m:r>
                      <m:rPr>
                        <m:sty m:val="p"/>
                      </m:rPr>
                      <a:rPr lang="en-US" altLang="zh-CN" sz="5400" b="1">
                        <a:solidFill>
                          <a:srgbClr val="014924"/>
                        </a:solidFill>
                        <a:latin typeface="微软雅黑" panose="020B0503020204020204" pitchFamily="34" charset="-122"/>
                        <a:ea typeface="微软雅黑" panose="020B0503020204020204" pitchFamily="34" charset="-122"/>
                      </a:rPr>
                      <m:t>No</m:t>
                    </m:r>
                  </m:oMath>
                </a14:m>
                <a:r>
                  <a:rPr lang="zh-CN" altLang="en-US" sz="5400" b="1" dirty="0">
                    <a:solidFill>
                      <a:srgbClr val="014924"/>
                    </a:solidFill>
                    <a:latin typeface="微软雅黑" panose="020B0503020204020204" pitchFamily="34" charset="-122"/>
                    <a:ea typeface="微软雅黑" panose="020B0503020204020204" pitchFamily="34" charset="-122"/>
                  </a:rPr>
                  <a:t>高阶形变效应研究</a:t>
                </a:r>
              </a:p>
            </p:txBody>
          </p:sp>
        </mc:Choice>
        <mc:Fallback>
          <p:sp>
            <p:nvSpPr>
              <p:cNvPr id="16" name="文本框 15"/>
              <p:cNvSpPr txBox="1">
                <a:spLocks noRot="1" noChangeAspect="1" noMove="1" noResize="1" noEditPoints="1" noAdjustHandles="1" noChangeArrowheads="1" noChangeShapeType="1" noTextEdit="1"/>
              </p:cNvSpPr>
              <p:nvPr/>
            </p:nvSpPr>
            <p:spPr>
              <a:xfrm>
                <a:off x="1079770" y="3155923"/>
                <a:ext cx="10116765" cy="1773049"/>
              </a:xfrm>
              <a:prstGeom prst="rect">
                <a:avLst/>
              </a:prstGeom>
              <a:blipFill>
                <a:blip r:embed="rId6"/>
                <a:stretch>
                  <a:fillRect l="-1687" t="-10309" r="-1627" b="-20275"/>
                </a:stretch>
              </a:blipFill>
            </p:spPr>
            <p:txBody>
              <a:bodyPr/>
              <a:lstStyle/>
              <a:p>
                <a:r>
                  <a:rPr lang="zh-CN" altLang="en-US">
                    <a:noFill/>
                  </a:rPr>
                  <a:t> </a:t>
                </a:r>
              </a:p>
            </p:txBody>
          </p:sp>
        </mc:Fallback>
      </mc:AlternateContent>
      <p:pic>
        <p:nvPicPr>
          <p:cNvPr id="3" name="班得瑞 - Endless Horiz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cstate="print"/>
          <a:stretch>
            <a:fillRect/>
          </a:stretch>
        </p:blipFill>
        <p:spPr>
          <a:xfrm>
            <a:off x="-933450" y="8217"/>
            <a:ext cx="609600" cy="609600"/>
          </a:xfrm>
          <a:prstGeom prst="rect">
            <a:avLst/>
          </a:prstGeom>
        </p:spPr>
      </p:pic>
      <p:pic>
        <p:nvPicPr>
          <p:cNvPr id="6" name="图片 5">
            <a:extLst>
              <a:ext uri="{FF2B5EF4-FFF2-40B4-BE49-F238E27FC236}">
                <a16:creationId xmlns:a16="http://schemas.microsoft.com/office/drawing/2014/main" id="{D4808FC5-E707-48A2-A3B9-F4CE190D5E4C}"/>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14939" y="650634"/>
            <a:ext cx="1936392" cy="1930811"/>
          </a:xfrm>
          <a:prstGeom prst="rect">
            <a:avLst/>
          </a:prstGeom>
        </p:spPr>
      </p:pic>
    </p:spTree>
  </p:cSld>
  <p:clrMapOvr>
    <a:masterClrMapping/>
  </p:clrMapOvr>
  <p:timing>
    <p:tnLst>
      <p:par>
        <p:cTn id="1" dur="indefinite" restart="never" nodeType="tmRoot">
          <p:childTnLst>
            <p:audio>
              <p:cMediaNode vol="80000" numSld="999" showWhenStopped="0">
                <p:cTn id="2" repeatCount="indefinite" fill="remove"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矩形 11"/>
              <p:cNvSpPr/>
              <p:nvPr/>
            </p:nvSpPr>
            <p:spPr>
              <a:xfrm>
                <a:off x="428017" y="1741222"/>
                <a:ext cx="11293814" cy="4310665"/>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自旋轨道势依赖于中心势梯度，它对能级顺序影响很大</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𝑉</m:t>
                              </m:r>
                            </m:e>
                          </m:acc>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so</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𝑟</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𝑝</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𝑠</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𝜆</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𝑟</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so</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𝑎</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so</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𝜆</m:t>
                      </m:r>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ℏ</m:t>
                              </m:r>
                            </m:num>
                            <m:den>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𝑚𝑐</m:t>
                              </m:r>
                            </m:den>
                          </m:f>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𝑉</m:t>
                          </m:r>
                        </m:e>
                        <m:sup>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so</m:t>
                          </m:r>
                        </m:sup>
                      </m:s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𝑝</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𝑠</m:t>
                          </m:r>
                        </m:e>
                      </m:acc>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其中</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p>
                        <m:sSup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𝑉</m:t>
                          </m:r>
                        </m:e>
                        <m:sup>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so</m:t>
                          </m:r>
                        </m:sup>
                      </m:s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𝑟</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𝑟</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so</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𝑎</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so</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𝜅</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𝑍</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𝑍</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exp</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dist</m:t>
                              </m:r>
                            </m:e>
                            <m:sub>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Σ</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so</m:t>
                                  </m:r>
                                </m:sub>
                              </m:sSub>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𝑟</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𝑟</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so</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𝑎</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so</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den>
                      </m:f>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参数</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λ</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表示作用于单个核子的有效自旋</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轨道力强度。</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由于采用了不同的半径参数</a:t>
                </a:r>
                <a14:m>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𝑟</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so</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 </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，新的表面</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kern="100">
                            <a:latin typeface="Cambria Math" panose="02040503050406030204" pitchFamily="18" charset="0"/>
                            <a:cs typeface="Times New Roman" panose="02020603050405020304" pitchFamily="18" charset="0"/>
                          </a:rPr>
                          <m:t>Σ</m:t>
                        </m:r>
                      </m:e>
                      <m:sub>
                        <m:r>
                          <m:rPr>
                            <m:sty m:val="p"/>
                          </m:rPr>
                          <a:rPr lang="en-US" altLang="zh-CN" sz="2400" kern="100">
                            <a:latin typeface="Cambria Math" panose="02040503050406030204" pitchFamily="18" charset="0"/>
                            <a:cs typeface="Times New Roman" panose="02020603050405020304" pitchFamily="18" charset="0"/>
                          </a:rPr>
                          <m:t>so</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与前面定义的</a:t>
                </a:r>
                <a14:m>
                  <m:oMath xmlns:m="http://schemas.openxmlformats.org/officeDocument/2006/math">
                    <m:r>
                      <m:rPr>
                        <m:sty m:val="p"/>
                      </m:rPr>
                      <a:rPr lang="en-US" altLang="zh-CN" sz="2400" kern="100">
                        <a:latin typeface="Cambria Math" panose="02040503050406030204" pitchFamily="18" charset="0"/>
                        <a:cs typeface="Times New Roman" panose="02020603050405020304" pitchFamily="18" charset="0"/>
                      </a:rPr>
                      <m:t>Σ</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不同。</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428017" y="1741222"/>
                <a:ext cx="11293814" cy="4310665"/>
              </a:xfrm>
              <a:prstGeom prst="rect">
                <a:avLst/>
              </a:prstGeom>
              <a:blipFill>
                <a:blip r:embed="rId3"/>
                <a:stretch>
                  <a:fillRect l="-702" b="-2263"/>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自旋轨道势</a:t>
              </a:r>
            </a:p>
          </p:txBody>
        </p:sp>
      </p:grpSp>
      <p:grpSp>
        <p:nvGrpSpPr>
          <p:cNvPr id="4" name="组合 3">
            <a:extLst>
              <a:ext uri="{FF2B5EF4-FFF2-40B4-BE49-F238E27FC236}">
                <a16:creationId xmlns:a16="http://schemas.microsoft.com/office/drawing/2014/main" id="{DADE16B2-D337-D00E-C930-E23A692BC0DC}"/>
              </a:ext>
            </a:extLst>
          </p:cNvPr>
          <p:cNvGrpSpPr/>
          <p:nvPr/>
        </p:nvGrpSpPr>
        <p:grpSpPr>
          <a:xfrm>
            <a:off x="-254000" y="201683"/>
            <a:ext cx="898070" cy="523220"/>
            <a:chOff x="-254000" y="201683"/>
            <a:chExt cx="898070" cy="523220"/>
          </a:xfrm>
          <a:solidFill>
            <a:srgbClr val="C00000"/>
          </a:solidFill>
        </p:grpSpPr>
        <p:sp>
          <p:nvSpPr>
            <p:cNvPr id="5" name="圆角矩形 4">
              <a:extLst>
                <a:ext uri="{FF2B5EF4-FFF2-40B4-BE49-F238E27FC236}">
                  <a16:creationId xmlns:a16="http://schemas.microsoft.com/office/drawing/2014/main" id="{6719081F-A778-F013-C113-D25B683560AD}"/>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D935962-9147-267B-92EE-AE83A16230A2}"/>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a:extLst>
              <a:ext uri="{FF2B5EF4-FFF2-40B4-BE49-F238E27FC236}">
                <a16:creationId xmlns:a16="http://schemas.microsoft.com/office/drawing/2014/main" id="{963C78CE-678F-B561-B3B5-3FDD6F0FC607}"/>
              </a:ext>
            </a:extLst>
          </p:cNvPr>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理论方法</a:t>
            </a:r>
          </a:p>
        </p:txBody>
      </p:sp>
      <p:grpSp>
        <p:nvGrpSpPr>
          <p:cNvPr id="8" name="组合 7">
            <a:extLst>
              <a:ext uri="{FF2B5EF4-FFF2-40B4-BE49-F238E27FC236}">
                <a16:creationId xmlns:a16="http://schemas.microsoft.com/office/drawing/2014/main" id="{DBBF4501-3F32-6BB6-A496-C1D44B17AA16}"/>
              </a:ext>
            </a:extLst>
          </p:cNvPr>
          <p:cNvGrpSpPr/>
          <p:nvPr/>
        </p:nvGrpSpPr>
        <p:grpSpPr>
          <a:xfrm>
            <a:off x="2584397" y="217491"/>
            <a:ext cx="10096500" cy="439541"/>
            <a:chOff x="2584397" y="217491"/>
            <a:chExt cx="10096500" cy="439541"/>
          </a:xfrm>
          <a:solidFill>
            <a:srgbClr val="C00000"/>
          </a:solidFill>
        </p:grpSpPr>
        <p:sp>
          <p:nvSpPr>
            <p:cNvPr id="9" name="圆角矩形 3">
              <a:extLst>
                <a:ext uri="{FF2B5EF4-FFF2-40B4-BE49-F238E27FC236}">
                  <a16:creationId xmlns:a16="http://schemas.microsoft.com/office/drawing/2014/main" id="{8E0ACCB9-360C-3956-DA96-6AA36097A8A9}"/>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7">
              <a:extLst>
                <a:ext uri="{FF2B5EF4-FFF2-40B4-BE49-F238E27FC236}">
                  <a16:creationId xmlns:a16="http://schemas.microsoft.com/office/drawing/2014/main" id="{C066D934-F10B-9BB7-D8CD-453C4134006F}"/>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5F3E13D-B579-902F-26BD-DE9859F40615}"/>
                </a:ext>
              </a:extLst>
            </p:cNvPr>
            <p:cNvSpPr/>
            <p:nvPr/>
          </p:nvSpPr>
          <p:spPr>
            <a:xfrm>
              <a:off x="2738614" y="239783"/>
              <a:ext cx="1940588"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THEORETICAL METHOD</a:t>
              </a:r>
            </a:p>
          </p:txBody>
        </p:sp>
      </p:grpSp>
      <p:pic>
        <p:nvPicPr>
          <p:cNvPr id="18" name="图片 17">
            <a:extLst>
              <a:ext uri="{FF2B5EF4-FFF2-40B4-BE49-F238E27FC236}">
                <a16:creationId xmlns:a16="http://schemas.microsoft.com/office/drawing/2014/main" id="{41A2E65A-A8B0-554E-9533-0CB03CE36F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Tree>
    <p:extLst>
      <p:ext uri="{BB962C8B-B14F-4D97-AF65-F5344CB8AC3E}">
        <p14:creationId xmlns:p14="http://schemas.microsoft.com/office/powerpoint/2010/main" val="1478837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7" y="1741222"/>
                <a:ext cx="11293814" cy="4563811"/>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对于质子，采用经典静电势来描述库仑势</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p>
                        <m:sSup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𝑉</m:t>
                          </m:r>
                        </m:e>
                        <m:sup>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Coul</m:t>
                          </m:r>
                        </m:sup>
                      </m:s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𝑟</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𝑍𝑒</m:t>
                      </m:r>
                      <m:nary>
                        <m:naryPr>
                          <m:limLoc m:val="subSup"/>
                          <m:grow m:val="on"/>
                          <m:sup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Σ</m:t>
                          </m:r>
                        </m:sub>
                        <m:sup/>
                        <m:e>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𝑑</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3</m:t>
                                  </m:r>
                                </m:sup>
                              </m:sSup>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e>
                              </m:acc>
                            </m:num>
                            <m:den>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𝑟</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𝑟</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den>
                          </m:f>
                        </m:e>
                      </m:nary>
                    </m:oMath>
                  </m:oMathPara>
                </a14:m>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在计算</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Woods-Saxon</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哈密顿矩阵过程中，采用柱坐标系下轴对称变形谐振子势的本征函数作为基函数</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𝜌</m:t>
                          </m:r>
                        </m:sub>
                      </m:sSub>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𝑧</m:t>
                          </m:r>
                        </m:sub>
                      </m:s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ΛΣ</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Sup>
                        <m:sSub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𝜓</m:t>
                          </m:r>
                        </m:e>
                        <m:sub>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𝜌</m:t>
                              </m:r>
                            </m:sub>
                          </m:sSub>
                        </m:sub>
                        <m:sup>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Λ</m:t>
                          </m:r>
                        </m:sup>
                      </m:sSub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𝜌</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𝜓</m:t>
                          </m:r>
                        </m:e>
                        <m:sub>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𝑧</m:t>
                              </m:r>
                            </m:sub>
                          </m:sSub>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𝑧</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𝜓</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Λ</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𝜑</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𝜒</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Σ</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Λ</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表示轨道角动量在对称轴上的投影</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428017" y="1741222"/>
                <a:ext cx="11293814" cy="4563811"/>
              </a:xfrm>
              <a:prstGeom prst="rect">
                <a:avLst/>
              </a:prstGeom>
              <a:blipFill>
                <a:blip r:embed="rId3"/>
                <a:stretch>
                  <a:fillRect l="-702" b="-2273"/>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库仑势</a:t>
              </a:r>
            </a:p>
          </p:txBody>
        </p:sp>
      </p:grpSp>
      <p:grpSp>
        <p:nvGrpSpPr>
          <p:cNvPr id="4" name="组合 3">
            <a:extLst>
              <a:ext uri="{FF2B5EF4-FFF2-40B4-BE49-F238E27FC236}">
                <a16:creationId xmlns:a16="http://schemas.microsoft.com/office/drawing/2014/main" id="{DADE16B2-D337-D00E-C930-E23A692BC0DC}"/>
              </a:ext>
            </a:extLst>
          </p:cNvPr>
          <p:cNvGrpSpPr/>
          <p:nvPr/>
        </p:nvGrpSpPr>
        <p:grpSpPr>
          <a:xfrm>
            <a:off x="-254000" y="201683"/>
            <a:ext cx="898070" cy="523220"/>
            <a:chOff x="-254000" y="201683"/>
            <a:chExt cx="898070" cy="523220"/>
          </a:xfrm>
          <a:solidFill>
            <a:srgbClr val="C00000"/>
          </a:solidFill>
        </p:grpSpPr>
        <p:sp>
          <p:nvSpPr>
            <p:cNvPr id="5" name="圆角矩形 4">
              <a:extLst>
                <a:ext uri="{FF2B5EF4-FFF2-40B4-BE49-F238E27FC236}">
                  <a16:creationId xmlns:a16="http://schemas.microsoft.com/office/drawing/2014/main" id="{6719081F-A778-F013-C113-D25B683560AD}"/>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D935962-9147-267B-92EE-AE83A16230A2}"/>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a:extLst>
              <a:ext uri="{FF2B5EF4-FFF2-40B4-BE49-F238E27FC236}">
                <a16:creationId xmlns:a16="http://schemas.microsoft.com/office/drawing/2014/main" id="{963C78CE-678F-B561-B3B5-3FDD6F0FC607}"/>
              </a:ext>
            </a:extLst>
          </p:cNvPr>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理论方法</a:t>
            </a:r>
          </a:p>
        </p:txBody>
      </p:sp>
      <p:grpSp>
        <p:nvGrpSpPr>
          <p:cNvPr id="8" name="组合 7">
            <a:extLst>
              <a:ext uri="{FF2B5EF4-FFF2-40B4-BE49-F238E27FC236}">
                <a16:creationId xmlns:a16="http://schemas.microsoft.com/office/drawing/2014/main" id="{DBBF4501-3F32-6BB6-A496-C1D44B17AA16}"/>
              </a:ext>
            </a:extLst>
          </p:cNvPr>
          <p:cNvGrpSpPr/>
          <p:nvPr/>
        </p:nvGrpSpPr>
        <p:grpSpPr>
          <a:xfrm>
            <a:off x="2584397" y="217491"/>
            <a:ext cx="10096500" cy="439541"/>
            <a:chOff x="2584397" y="217491"/>
            <a:chExt cx="10096500" cy="439541"/>
          </a:xfrm>
          <a:solidFill>
            <a:srgbClr val="C00000"/>
          </a:solidFill>
        </p:grpSpPr>
        <p:sp>
          <p:nvSpPr>
            <p:cNvPr id="9" name="圆角矩形 3">
              <a:extLst>
                <a:ext uri="{FF2B5EF4-FFF2-40B4-BE49-F238E27FC236}">
                  <a16:creationId xmlns:a16="http://schemas.microsoft.com/office/drawing/2014/main" id="{8E0ACCB9-360C-3956-DA96-6AA36097A8A9}"/>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7">
              <a:extLst>
                <a:ext uri="{FF2B5EF4-FFF2-40B4-BE49-F238E27FC236}">
                  <a16:creationId xmlns:a16="http://schemas.microsoft.com/office/drawing/2014/main" id="{C066D934-F10B-9BB7-D8CD-453C4134006F}"/>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5F3E13D-B579-902F-26BD-DE9859F40615}"/>
                </a:ext>
              </a:extLst>
            </p:cNvPr>
            <p:cNvSpPr/>
            <p:nvPr/>
          </p:nvSpPr>
          <p:spPr>
            <a:xfrm>
              <a:off x="2738614" y="239783"/>
              <a:ext cx="1940588"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THEORETICAL METHOD</a:t>
              </a:r>
            </a:p>
          </p:txBody>
        </p:sp>
      </p:grpSp>
      <p:pic>
        <p:nvPicPr>
          <p:cNvPr id="18" name="图片 17">
            <a:extLst>
              <a:ext uri="{FF2B5EF4-FFF2-40B4-BE49-F238E27FC236}">
                <a16:creationId xmlns:a16="http://schemas.microsoft.com/office/drawing/2014/main" id="{41A2E65A-A8B0-554E-9533-0CB03CE36F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Tree>
    <p:extLst>
      <p:ext uri="{BB962C8B-B14F-4D97-AF65-F5344CB8AC3E}">
        <p14:creationId xmlns:p14="http://schemas.microsoft.com/office/powerpoint/2010/main" val="3182515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7" y="1741222"/>
                <a:ext cx="11293814" cy="4335608"/>
              </a:xfrm>
              <a:prstGeom prst="rect">
                <a:avLst/>
              </a:prstGeom>
            </p:spPr>
            <p:txBody>
              <a:bodyPr wrap="square" lIns="91438" tIns="45719" rIns="91438" bIns="45719">
                <a:spAutoFit/>
              </a:bodyPr>
              <a:lstStyle/>
              <a:p>
                <a:pPr algn="just"/>
                <a14:m>
                  <m:oMathPara xmlns:m="http://schemas.openxmlformats.org/officeDocument/2006/math">
                    <m:oMathParaPr>
                      <m:jc m:val="centerGroup"/>
                    </m:oMathParaPr>
                    <m:oMath xmlns:m="http://schemas.openxmlformats.org/officeDocument/2006/math">
                      <m:r>
                        <a:rPr lang="en-US" altLang="zh-CN" sz="2400" i="1" kern="100">
                          <a:latin typeface="Cambria Math" panose="02040503050406030204" pitchFamily="18" charset="0"/>
                          <a:cs typeface="Times New Roman" panose="02020603050405020304" pitchFamily="18"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𝑛</m:t>
                          </m:r>
                        </m:e>
                        <m:sub>
                          <m:r>
                            <a:rPr lang="en-US" altLang="zh-CN" sz="2400" i="1" kern="100">
                              <a:latin typeface="Cambria Math" panose="02040503050406030204" pitchFamily="18" charset="0"/>
                              <a:cs typeface="Times New Roman" panose="02020603050405020304" pitchFamily="18" charset="0"/>
                            </a:rPr>
                            <m:t>𝜌</m:t>
                          </m:r>
                        </m:sub>
                      </m:sSub>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𝑛</m:t>
                          </m:r>
                        </m:e>
                        <m:sub>
                          <m:r>
                            <a:rPr lang="en-US" altLang="zh-CN" sz="2400" i="1" kern="100">
                              <a:latin typeface="Cambria Math" panose="02040503050406030204" pitchFamily="18" charset="0"/>
                              <a:cs typeface="Times New Roman" panose="02020603050405020304" pitchFamily="18" charset="0"/>
                            </a:rPr>
                            <m:t>𝑧</m:t>
                          </m:r>
                        </m:sub>
                      </m:sSub>
                      <m:r>
                        <m:rPr>
                          <m:sty m:val="p"/>
                        </m:rPr>
                        <a:rPr lang="en-US" altLang="zh-CN" sz="2400" kern="100">
                          <a:latin typeface="Cambria Math" panose="02040503050406030204" pitchFamily="18" charset="0"/>
                          <a:cs typeface="Times New Roman" panose="02020603050405020304" pitchFamily="18" charset="0"/>
                        </a:rPr>
                        <m:t>ΛΣ</m:t>
                      </m:r>
                      <m:r>
                        <a:rPr lang="en-US" altLang="zh-CN" sz="2400" i="1" kern="100">
                          <a:latin typeface="Cambria Math" panose="02040503050406030204" pitchFamily="18" charset="0"/>
                          <a:cs typeface="Times New Roman" panose="02020603050405020304" pitchFamily="18" charset="0"/>
                        </a:rPr>
                        <m:t>⟩=</m:t>
                      </m:r>
                      <m:sSubSup>
                        <m:sSub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latin typeface="Cambria Math" panose="02040503050406030204" pitchFamily="18" charset="0"/>
                              <a:cs typeface="Times New Roman" panose="02020603050405020304" pitchFamily="18" charset="0"/>
                            </a:rPr>
                            <m:t>𝜓</m:t>
                          </m:r>
                        </m:e>
                        <m:sub>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𝑛</m:t>
                              </m:r>
                            </m:e>
                            <m:sub>
                              <m:r>
                                <a:rPr lang="en-US" altLang="zh-CN" sz="2400" i="1" kern="100">
                                  <a:latin typeface="Cambria Math" panose="02040503050406030204" pitchFamily="18" charset="0"/>
                                  <a:cs typeface="Times New Roman" panose="02020603050405020304" pitchFamily="18" charset="0"/>
                                </a:rPr>
                                <m:t>𝜌</m:t>
                              </m:r>
                            </m:sub>
                          </m:sSub>
                        </m:sub>
                        <m:sup>
                          <m:r>
                            <m:rPr>
                              <m:sty m:val="p"/>
                            </m:rPr>
                            <a:rPr lang="en-US" altLang="zh-CN" sz="2400" kern="100">
                              <a:latin typeface="Cambria Math" panose="02040503050406030204" pitchFamily="18" charset="0"/>
                              <a:cs typeface="Times New Roman" panose="02020603050405020304" pitchFamily="18" charset="0"/>
                            </a:rPr>
                            <m:t>Λ</m:t>
                          </m:r>
                        </m:sup>
                      </m:sSubSup>
                      <m:r>
                        <a:rPr lang="en-US"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𝜌</m:t>
                      </m:r>
                      <m:r>
                        <a:rPr lang="en-US" altLang="zh-CN" sz="2400" i="1" kern="100">
                          <a:latin typeface="Cambria Math" panose="02040503050406030204" pitchFamily="18" charset="0"/>
                          <a:cs typeface="Times New Roman" panose="02020603050405020304" pitchFamily="18"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𝜓</m:t>
                          </m:r>
                        </m:e>
                        <m:sub>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𝑛</m:t>
                              </m:r>
                            </m:e>
                            <m:sub>
                              <m:r>
                                <a:rPr lang="en-US" altLang="zh-CN" sz="2400" i="1" kern="100">
                                  <a:latin typeface="Cambria Math" panose="02040503050406030204" pitchFamily="18" charset="0"/>
                                  <a:cs typeface="Times New Roman" panose="02020603050405020304" pitchFamily="18" charset="0"/>
                                </a:rPr>
                                <m:t>𝑧</m:t>
                              </m:r>
                            </m:sub>
                          </m:sSub>
                        </m:sub>
                      </m:sSub>
                      <m:r>
                        <a:rPr lang="en-US"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𝑧</m:t>
                      </m:r>
                      <m:r>
                        <a:rPr lang="en-US" altLang="zh-CN" sz="2400" i="1" kern="100">
                          <a:latin typeface="Cambria Math" panose="02040503050406030204" pitchFamily="18" charset="0"/>
                          <a:cs typeface="Times New Roman" panose="02020603050405020304" pitchFamily="18"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𝜓</m:t>
                          </m:r>
                        </m:e>
                        <m:sub>
                          <m:r>
                            <m:rPr>
                              <m:sty m:val="p"/>
                            </m:rPr>
                            <a:rPr lang="en-US" altLang="zh-CN" sz="2400" kern="100">
                              <a:latin typeface="Cambria Math" panose="02040503050406030204" pitchFamily="18" charset="0"/>
                              <a:cs typeface="Times New Roman" panose="02020603050405020304" pitchFamily="18" charset="0"/>
                            </a:rPr>
                            <m:t>Λ</m:t>
                          </m:r>
                        </m:sub>
                      </m:sSub>
                      <m:r>
                        <a:rPr lang="en-US"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𝜑</m:t>
                      </m:r>
                      <m:r>
                        <a:rPr lang="en-US"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𝜒</m:t>
                      </m:r>
                      <m:r>
                        <a:rPr lang="en-US" altLang="zh-CN" sz="2400" i="1" kern="100">
                          <a:latin typeface="Cambria Math" panose="02040503050406030204" pitchFamily="18" charset="0"/>
                          <a:cs typeface="Times New Roman" panose="02020603050405020304" pitchFamily="18" charset="0"/>
                        </a:rPr>
                        <m:t>(</m:t>
                      </m:r>
                      <m:r>
                        <m:rPr>
                          <m:sty m:val="p"/>
                        </m:rPr>
                        <a:rPr lang="en-US" altLang="zh-CN" sz="2400" kern="100">
                          <a:latin typeface="Cambria Math" panose="02040503050406030204" pitchFamily="18" charset="0"/>
                          <a:cs typeface="Times New Roman" panose="02020603050405020304" pitchFamily="18" charset="0"/>
                        </a:rPr>
                        <m:t>Σ</m:t>
                      </m:r>
                      <m:r>
                        <a:rPr lang="en-US" altLang="zh-CN" sz="2400" i="1" kern="100">
                          <a:latin typeface="Cambria Math" panose="02040503050406030204" pitchFamily="18" charset="0"/>
                          <a:cs typeface="Times New Roman" panose="02020603050405020304" pitchFamily="18" charset="0"/>
                        </a:rPr>
                        <m:t>)</m:t>
                      </m:r>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式中各项的定义</a:t>
                </a:r>
                <a:endParaRPr lang="en-US" altLang="zh-CN" sz="2400" kern="100" dirty="0">
                  <a:effectLst/>
                  <a:latin typeface="Cambria Math" panose="02040503050406030204" pitchFamily="18"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m:rPr>
                          <m:sty m:val="p"/>
                        </m:rPr>
                        <a:rPr lang="en-US" altLang="zh-CN" sz="2400" kern="100" smtClean="0">
                          <a:effectLst/>
                          <a:latin typeface="Cambria Math" panose="02040503050406030204" pitchFamily="18" charset="0"/>
                          <a:ea typeface="宋体" panose="02010600030101010101" pitchFamily="2" charset="-122"/>
                          <a:cs typeface="Times New Roman" panose="02020603050405020304" pitchFamily="18" charset="0"/>
                        </a:rPr>
                        <m:t>Σ</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=±1/2)</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𝜓</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Λ</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𝜑</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𝜋</m:t>
                              </m:r>
                            </m:e>
                          </m:rad>
                        </m:den>
                      </m:f>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e</m:t>
                          </m:r>
                        </m:e>
                        <m:sup>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iΛ</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𝜑</m:t>
                          </m:r>
                        </m:sup>
                      </m:sSup>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𝜓</m:t>
                          </m:r>
                        </m:e>
                        <m:sub>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𝑧</m:t>
                              </m:r>
                            </m:sub>
                          </m:sSub>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𝑧</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num>
                        <m:den>
                          <m:rad>
                            <m:radPr>
                              <m:deg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ad>
                                    <m:radPr>
                                      <m:deg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𝜋</m:t>
                                      </m:r>
                                    </m:e>
                                  </m:rad>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e>
                                    <m:sup>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𝑧</m:t>
                                          </m:r>
                                        </m:sub>
                                      </m:sSub>
                                    </m:sup>
                                  </m:sSup>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𝑧</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e>
                              </m:d>
                            </m:e>
                          </m:rad>
                        </m:den>
                      </m:f>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𝑀</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𝑧</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/ℏ</m:t>
                              </m:r>
                            </m:e>
                          </m:d>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1/4</m:t>
                          </m:r>
                        </m:sup>
                      </m:sSup>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e</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𝜉</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𝐻</m:t>
                          </m:r>
                        </m:e>
                        <m:sub>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𝑧</m:t>
                              </m:r>
                            </m:sub>
                          </m:sSub>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𝜉</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Sup>
                        <m:sSubSup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𝜓</m:t>
                          </m:r>
                        </m:e>
                        <m:sub>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𝜌</m:t>
                              </m:r>
                            </m:sub>
                          </m:sSub>
                        </m:sub>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𝐴</m:t>
                          </m:r>
                        </m:sup>
                      </m:sSub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𝜌</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ad>
                            <m:radPr>
                              <m:deg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e>
                          </m:rad>
                        </m:num>
                        <m:den>
                          <m:rad>
                            <m:radPr>
                              <m:deg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𝜌</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Λ</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e>
                              </m:d>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e>
                          </m:rad>
                        </m:den>
                      </m:f>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𝑀</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𝜌</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/ℏ</m:t>
                      </m:r>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Λ</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sSubSup>
                        <m:sSub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𝐿</m:t>
                          </m:r>
                        </m:e>
                        <m:sub>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𝜌</m:t>
                              </m:r>
                            </m:sub>
                          </m:sSub>
                        </m:sub>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Λ</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up>
                      </m:sSub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𝜂</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428017" y="1741222"/>
                <a:ext cx="11293814" cy="4335608"/>
              </a:xfrm>
              <a:prstGeom prst="rect">
                <a:avLst/>
              </a:prstGeom>
              <a:blipFill>
                <a:blip r:embed="rId3"/>
                <a:stretch>
                  <a:fillRect l="-702"/>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基函数</a:t>
              </a:r>
            </a:p>
          </p:txBody>
        </p:sp>
      </p:grpSp>
      <p:grpSp>
        <p:nvGrpSpPr>
          <p:cNvPr id="4" name="组合 3">
            <a:extLst>
              <a:ext uri="{FF2B5EF4-FFF2-40B4-BE49-F238E27FC236}">
                <a16:creationId xmlns:a16="http://schemas.microsoft.com/office/drawing/2014/main" id="{DADE16B2-D337-D00E-C930-E23A692BC0DC}"/>
              </a:ext>
            </a:extLst>
          </p:cNvPr>
          <p:cNvGrpSpPr/>
          <p:nvPr/>
        </p:nvGrpSpPr>
        <p:grpSpPr>
          <a:xfrm>
            <a:off x="-254000" y="201683"/>
            <a:ext cx="898070" cy="523220"/>
            <a:chOff x="-254000" y="201683"/>
            <a:chExt cx="898070" cy="523220"/>
          </a:xfrm>
          <a:solidFill>
            <a:srgbClr val="C00000"/>
          </a:solidFill>
        </p:grpSpPr>
        <p:sp>
          <p:nvSpPr>
            <p:cNvPr id="5" name="圆角矩形 4">
              <a:extLst>
                <a:ext uri="{FF2B5EF4-FFF2-40B4-BE49-F238E27FC236}">
                  <a16:creationId xmlns:a16="http://schemas.microsoft.com/office/drawing/2014/main" id="{6719081F-A778-F013-C113-D25B683560AD}"/>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D935962-9147-267B-92EE-AE83A16230A2}"/>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a:extLst>
              <a:ext uri="{FF2B5EF4-FFF2-40B4-BE49-F238E27FC236}">
                <a16:creationId xmlns:a16="http://schemas.microsoft.com/office/drawing/2014/main" id="{963C78CE-678F-B561-B3B5-3FDD6F0FC607}"/>
              </a:ext>
            </a:extLst>
          </p:cNvPr>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理论方法</a:t>
            </a:r>
          </a:p>
        </p:txBody>
      </p:sp>
      <p:grpSp>
        <p:nvGrpSpPr>
          <p:cNvPr id="8" name="组合 7">
            <a:extLst>
              <a:ext uri="{FF2B5EF4-FFF2-40B4-BE49-F238E27FC236}">
                <a16:creationId xmlns:a16="http://schemas.microsoft.com/office/drawing/2014/main" id="{DBBF4501-3F32-6BB6-A496-C1D44B17AA16}"/>
              </a:ext>
            </a:extLst>
          </p:cNvPr>
          <p:cNvGrpSpPr/>
          <p:nvPr/>
        </p:nvGrpSpPr>
        <p:grpSpPr>
          <a:xfrm>
            <a:off x="2584397" y="217491"/>
            <a:ext cx="10096500" cy="439541"/>
            <a:chOff x="2584397" y="217491"/>
            <a:chExt cx="10096500" cy="439541"/>
          </a:xfrm>
          <a:solidFill>
            <a:srgbClr val="C00000"/>
          </a:solidFill>
        </p:grpSpPr>
        <p:sp>
          <p:nvSpPr>
            <p:cNvPr id="9" name="圆角矩形 3">
              <a:extLst>
                <a:ext uri="{FF2B5EF4-FFF2-40B4-BE49-F238E27FC236}">
                  <a16:creationId xmlns:a16="http://schemas.microsoft.com/office/drawing/2014/main" id="{8E0ACCB9-360C-3956-DA96-6AA36097A8A9}"/>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7">
              <a:extLst>
                <a:ext uri="{FF2B5EF4-FFF2-40B4-BE49-F238E27FC236}">
                  <a16:creationId xmlns:a16="http://schemas.microsoft.com/office/drawing/2014/main" id="{C066D934-F10B-9BB7-D8CD-453C4134006F}"/>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5F3E13D-B579-902F-26BD-DE9859F40615}"/>
                </a:ext>
              </a:extLst>
            </p:cNvPr>
            <p:cNvSpPr/>
            <p:nvPr/>
          </p:nvSpPr>
          <p:spPr>
            <a:xfrm>
              <a:off x="2738614" y="239783"/>
              <a:ext cx="1940588"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THEORETICAL METHOD</a:t>
              </a:r>
            </a:p>
          </p:txBody>
        </p:sp>
      </p:grpSp>
      <p:pic>
        <p:nvPicPr>
          <p:cNvPr id="18" name="图片 17">
            <a:extLst>
              <a:ext uri="{FF2B5EF4-FFF2-40B4-BE49-F238E27FC236}">
                <a16:creationId xmlns:a16="http://schemas.microsoft.com/office/drawing/2014/main" id="{41A2E65A-A8B0-554E-9533-0CB03CE36F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Tree>
    <p:extLst>
      <p:ext uri="{BB962C8B-B14F-4D97-AF65-F5344CB8AC3E}">
        <p14:creationId xmlns:p14="http://schemas.microsoft.com/office/powerpoint/2010/main" val="3638712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7" y="1741222"/>
                <a:ext cx="11293814" cy="4487124"/>
              </a:xfrm>
              <a:prstGeom prst="rect">
                <a:avLst/>
              </a:prstGeom>
            </p:spPr>
            <p:txBody>
              <a:bodyPr wrap="square" lIns="91438" tIns="45719" rIns="91438" bIns="45719">
                <a:spAutoFit/>
              </a:bodyPr>
              <a:lstStyle/>
              <a:p>
                <a:pPr marL="342900" indent="-342900" algn="just">
                  <a:lnSpc>
                    <a:spcPct val="150000"/>
                  </a:lnSpc>
                  <a:buFont typeface="Arial" panose="020B0604020202020204" pitchFamily="34" charset="0"/>
                  <a:buChar char="•"/>
                </a:pPr>
                <a:r>
                  <a:rPr lang="zh-CN"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无量纲坐标</a:t>
                </a:r>
                <a14:m>
                  <m:oMath xmlns:m="http://schemas.openxmlformats.org/officeDocument/2006/math">
                    <m:r>
                      <a:rPr lang="en-US" altLang="zh-CN" sz="2400" kern="1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m:t>(</m:t>
                    </m:r>
                    <m:r>
                      <a:rPr lang="en-US" altLang="zh-CN" sz="2400" kern="1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m:t>𝜂</m:t>
                    </m:r>
                    <m:r>
                      <a:rPr lang="en-US" altLang="zh-CN" sz="2400" kern="1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m:t>,</m:t>
                    </m:r>
                    <m:r>
                      <a:rPr lang="en-US" altLang="zh-CN" sz="2400" kern="1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m:t>𝜉</m:t>
                    </m:r>
                    <m:r>
                      <a:rPr lang="en-US" altLang="zh-CN" sz="2400" kern="1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m:t>)</m:t>
                    </m:r>
                  </m:oMath>
                </a14:m>
                <a:r>
                  <a:rPr lang="zh-CN"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为</a:t>
                </a:r>
                <a:endParaRPr lang="en-US"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p>
                        <m:sSup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𝜂</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𝑀</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ub>
                                  </m:sSub>
                                </m:num>
                                <m:den>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ℏ</m:t>
                                  </m:r>
                                </m:den>
                              </m:f>
                            </m:e>
                          </m:d>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𝜌</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𝜉</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𝑀</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𝑧</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/ℏ)</m:t>
                              </m:r>
                            </m:e>
                          </m:rad>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𝑧</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𝜌</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𝑥</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𝑦</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oMath>
                  </m:oMathPara>
                </a14:m>
                <a:endParaRPr lang="en-US"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buFont typeface="Arial" panose="020B0604020202020204" pitchFamily="34" charset="0"/>
                  <a:buChar char="•"/>
                </a:pPr>
                <a14:m>
                  <m:oMath xmlns:m="http://schemas.openxmlformats.org/officeDocument/2006/math">
                    <m:sSub>
                      <m:sSubPr>
                        <m:ctrlPr>
                          <a:rPr lang="zh-CN" altLang="zh-CN" sz="2400" kern="10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m:ctrlPr>
                      </m:sSubPr>
                      <m:e>
                        <m:r>
                          <a:rPr lang="en-US" altLang="zh-CN" sz="2400" kern="1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m:t>𝐻</m:t>
                        </m:r>
                      </m:e>
                      <m:sub>
                        <m:r>
                          <a:rPr lang="en-US" altLang="zh-CN" sz="2400" kern="1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m:t>𝑛</m:t>
                        </m:r>
                      </m:sub>
                    </m:sSub>
                    <m:r>
                      <a:rPr lang="en-US" altLang="zh-CN" sz="2400" kern="1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m:t>(</m:t>
                    </m:r>
                    <m:r>
                      <a:rPr lang="en-US" altLang="zh-CN" sz="2400" kern="1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m:t>𝜉</m:t>
                    </m:r>
                    <m:r>
                      <a:rPr lang="en-US" altLang="zh-CN" sz="2400" kern="10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m:t>)</m:t>
                    </m:r>
                  </m:oMath>
                </a14:m>
                <a:r>
                  <a:rPr lang="en-US"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——Hermite</a:t>
                </a:r>
                <a:r>
                  <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多项式</a:t>
                </a:r>
                <a:endParaRPr lang="zh-CN"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buFont typeface="Arial" panose="020B0604020202020204" pitchFamily="34" charset="0"/>
                  <a:buChar char="•"/>
                </a:pPr>
                <a14:m>
                  <m:oMath xmlns:m="http://schemas.openxmlformats.org/officeDocument/2006/math">
                    <m:sSubSup>
                      <m:sSubSup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sub>
                      <m:sup>
                        <m:d>
                          <m:dPr>
                            <m:begChr m:val="|"/>
                            <m:endChr m:val="|"/>
                            <m:ctrlP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ctrlPr>
                          </m:dPr>
                          <m:e>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Λ</m:t>
                            </m:r>
                          </m:e>
                        </m:d>
                      </m:sup>
                    </m:sSubSup>
                    <m:d>
                      <m:dPr>
                        <m:ctrlP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ctrlPr>
                      </m:d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𝜂</m:t>
                        </m:r>
                      </m:e>
                    </m:d>
                    <m:r>
                      <a:rPr lang="en-US" altLang="zh-CN" sz="2400" b="0" i="1" kern="100" smtClean="0">
                        <a:effectLst/>
                        <a:latin typeface="Cambria Math" panose="02040503050406030204" pitchFamily="18" charset="0"/>
                        <a:ea typeface="宋体" panose="02010600030101010101" pitchFamily="2" charset="-122"/>
                        <a:cs typeface="Times New Roman" panose="02020603050405020304" pitchFamily="18" charset="0"/>
                      </a:rPr>
                      <m:t> </m:t>
                    </m:r>
                  </m:oMath>
                </a14:m>
                <a:r>
                  <a:rPr lang="en-US"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广义</a:t>
                </a:r>
                <a:r>
                  <a:rPr lang="en-US"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Laguerre</a:t>
                </a:r>
                <a:r>
                  <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多项式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indent="-342900" algn="just">
                  <a:lnSpc>
                    <a:spcPct val="150000"/>
                  </a:lnSpc>
                  <a:buFont typeface="Arial" panose="020B0604020202020204" pitchFamily="34" charset="0"/>
                  <a:buChar char="•"/>
                </a:pPr>
                <a:r>
                  <a:rPr kumimoji="0" lang="zh-CN" altLang="en-US" sz="24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自旋函数</a:t>
                </a:r>
                <a14:m>
                  <m:oMath xmlns:m="http://schemas.openxmlformats.org/officeDocument/2006/math">
                    <m: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t>𝜒</m:t>
                    </m:r>
                    <m: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𝑚</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𝑠</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定义为</a:t>
                </a:r>
                <a:endParaRPr lang="zh-CN"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t>𝜒</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den>
                          </m:f>
                        </m:e>
                      </m:d>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ctrlPr>
                        </m:dPr>
                        <m:e>
                          <m:f>
                            <m:fPr>
                              <m:type m:val="noBa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den>
                          </m:f>
                        </m:e>
                      </m:d>
                      <m:r>
                        <a:rPr lang="en-US" altLang="zh-CN" sz="2400" b="0" i="1" kern="10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b="0" i="1" kern="100" smtClean="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𝜒</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den>
                          </m:f>
                        </m:e>
                      </m:d>
                      <m:r>
                        <a:rPr lang="en-US" altLang="zh-CN" sz="2400" b="0" i="1" kern="100" smtClean="0">
                          <a:effectLst/>
                          <a:latin typeface="Cambria Math" panose="02040503050406030204" pitchFamily="18" charset="0"/>
                          <a:ea typeface="宋体" panose="02010600030101010101" pitchFamily="2" charset="-122"/>
                          <a:cs typeface="Times New Roman" panose="02020603050405020304" pitchFamily="18" charset="0"/>
                        </a:rPr>
                        <m:t>=</m:t>
                      </m:r>
                      <m:d>
                        <m:dPr>
                          <m:ctrlPr>
                            <a:rPr lang="en-US" altLang="zh-CN" sz="2400" i="1" kern="100">
                              <a:latin typeface="Cambria Math" panose="02040503050406030204" pitchFamily="18" charset="0"/>
                              <a:cs typeface="Times New Roman" panose="02020603050405020304" pitchFamily="18" charset="0"/>
                            </a:rPr>
                          </m:ctrlPr>
                        </m:dPr>
                        <m:e>
                          <m:f>
                            <m:fPr>
                              <m:type m:val="noBa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b="0" i="1" kern="100" smtClean="0">
                                  <a:latin typeface="Cambria Math" panose="02040503050406030204" pitchFamily="18" charset="0"/>
                                  <a:cs typeface="Times New Roman" panose="02020603050405020304" pitchFamily="18" charset="0"/>
                                </a:rPr>
                                <m:t>0</m:t>
                              </m:r>
                            </m:num>
                            <m:den>
                              <m:r>
                                <a:rPr lang="en-US" altLang="zh-CN" sz="2400" b="0" i="1" kern="100" smtClean="0">
                                  <a:latin typeface="Cambria Math" panose="02040503050406030204" pitchFamily="18" charset="0"/>
                                  <a:cs typeface="Times New Roman" panose="02020603050405020304" pitchFamily="18" charset="0"/>
                                </a:rPr>
                                <m:t>1</m:t>
                              </m:r>
                            </m:den>
                          </m:f>
                        </m:e>
                      </m:d>
                    </m:oMath>
                  </m:oMathPara>
                </a14:m>
                <a:endParaRPr kumimoji="0" lang="en-US" altLang="zh-CN" sz="24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428017" y="1741222"/>
                <a:ext cx="11293814" cy="4487124"/>
              </a:xfrm>
              <a:prstGeom prst="rect">
                <a:avLst/>
              </a:prstGeom>
              <a:blipFill>
                <a:blip r:embed="rId3"/>
                <a:stretch>
                  <a:fillRect l="-702"/>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基函数</a:t>
              </a:r>
            </a:p>
          </p:txBody>
        </p:sp>
      </p:grpSp>
      <p:grpSp>
        <p:nvGrpSpPr>
          <p:cNvPr id="4" name="组合 3">
            <a:extLst>
              <a:ext uri="{FF2B5EF4-FFF2-40B4-BE49-F238E27FC236}">
                <a16:creationId xmlns:a16="http://schemas.microsoft.com/office/drawing/2014/main" id="{DADE16B2-D337-D00E-C930-E23A692BC0DC}"/>
              </a:ext>
            </a:extLst>
          </p:cNvPr>
          <p:cNvGrpSpPr/>
          <p:nvPr/>
        </p:nvGrpSpPr>
        <p:grpSpPr>
          <a:xfrm>
            <a:off x="-254000" y="201683"/>
            <a:ext cx="898070" cy="523220"/>
            <a:chOff x="-254000" y="201683"/>
            <a:chExt cx="898070" cy="523220"/>
          </a:xfrm>
          <a:solidFill>
            <a:srgbClr val="C00000"/>
          </a:solidFill>
        </p:grpSpPr>
        <p:sp>
          <p:nvSpPr>
            <p:cNvPr id="5" name="圆角矩形 4">
              <a:extLst>
                <a:ext uri="{FF2B5EF4-FFF2-40B4-BE49-F238E27FC236}">
                  <a16:creationId xmlns:a16="http://schemas.microsoft.com/office/drawing/2014/main" id="{6719081F-A778-F013-C113-D25B683560AD}"/>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D935962-9147-267B-92EE-AE83A16230A2}"/>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a:extLst>
              <a:ext uri="{FF2B5EF4-FFF2-40B4-BE49-F238E27FC236}">
                <a16:creationId xmlns:a16="http://schemas.microsoft.com/office/drawing/2014/main" id="{963C78CE-678F-B561-B3B5-3FDD6F0FC607}"/>
              </a:ext>
            </a:extLst>
          </p:cNvPr>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理论方法</a:t>
            </a:r>
          </a:p>
        </p:txBody>
      </p:sp>
      <p:grpSp>
        <p:nvGrpSpPr>
          <p:cNvPr id="8" name="组合 7">
            <a:extLst>
              <a:ext uri="{FF2B5EF4-FFF2-40B4-BE49-F238E27FC236}">
                <a16:creationId xmlns:a16="http://schemas.microsoft.com/office/drawing/2014/main" id="{DBBF4501-3F32-6BB6-A496-C1D44B17AA16}"/>
              </a:ext>
            </a:extLst>
          </p:cNvPr>
          <p:cNvGrpSpPr/>
          <p:nvPr/>
        </p:nvGrpSpPr>
        <p:grpSpPr>
          <a:xfrm>
            <a:off x="2584397" y="217491"/>
            <a:ext cx="10096500" cy="439541"/>
            <a:chOff x="2584397" y="217491"/>
            <a:chExt cx="10096500" cy="439541"/>
          </a:xfrm>
          <a:solidFill>
            <a:srgbClr val="C00000"/>
          </a:solidFill>
        </p:grpSpPr>
        <p:sp>
          <p:nvSpPr>
            <p:cNvPr id="9" name="圆角矩形 3">
              <a:extLst>
                <a:ext uri="{FF2B5EF4-FFF2-40B4-BE49-F238E27FC236}">
                  <a16:creationId xmlns:a16="http://schemas.microsoft.com/office/drawing/2014/main" id="{8E0ACCB9-360C-3956-DA96-6AA36097A8A9}"/>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7">
              <a:extLst>
                <a:ext uri="{FF2B5EF4-FFF2-40B4-BE49-F238E27FC236}">
                  <a16:creationId xmlns:a16="http://schemas.microsoft.com/office/drawing/2014/main" id="{C066D934-F10B-9BB7-D8CD-453C4134006F}"/>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5F3E13D-B579-902F-26BD-DE9859F40615}"/>
                </a:ext>
              </a:extLst>
            </p:cNvPr>
            <p:cNvSpPr/>
            <p:nvPr/>
          </p:nvSpPr>
          <p:spPr>
            <a:xfrm>
              <a:off x="2738614" y="239783"/>
              <a:ext cx="1940588"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THEORETICAL METHOD</a:t>
              </a:r>
            </a:p>
          </p:txBody>
        </p:sp>
      </p:grpSp>
      <p:pic>
        <p:nvPicPr>
          <p:cNvPr id="18" name="图片 17">
            <a:extLst>
              <a:ext uri="{FF2B5EF4-FFF2-40B4-BE49-F238E27FC236}">
                <a16:creationId xmlns:a16="http://schemas.microsoft.com/office/drawing/2014/main" id="{41A2E65A-A8B0-554E-9533-0CB03CE36F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Tree>
    <p:extLst>
      <p:ext uri="{BB962C8B-B14F-4D97-AF65-F5344CB8AC3E}">
        <p14:creationId xmlns:p14="http://schemas.microsoft.com/office/powerpoint/2010/main" val="2498947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7" y="1741222"/>
                <a:ext cx="11293814" cy="4437623"/>
              </a:xfrm>
              <a:prstGeom prst="rect">
                <a:avLst/>
              </a:prstGeom>
            </p:spPr>
            <p:txBody>
              <a:bodyPr wrap="square" lIns="91438" tIns="45719" rIns="91438" bIns="45719">
                <a:spAutoFit/>
              </a:bodyPr>
              <a:lstStyle/>
              <a:p>
                <a:pPr marL="342900" indent="-342900" algn="just">
                  <a:lnSpc>
                    <a:spcPct val="150000"/>
                  </a:lnSpc>
                  <a:buFont typeface="Arial" panose="020B0604020202020204" pitchFamily="34" charset="0"/>
                  <a:buChar char="•"/>
                </a:pPr>
                <a:r>
                  <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给定基态的能级</a:t>
                </a:r>
                <a:endParaRPr lang="en-US"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𝐸</m:t>
                          </m:r>
                        </m:e>
                        <m:sub>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𝜌</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𝑧</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Λ</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𝑧</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den>
                              </m:f>
                            </m:e>
                          </m:eqArr>
                        </m:e>
                      </m:d>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ℏ</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𝑧</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e>
                          </m:eqArr>
                        </m:e>
                      </m:d>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ℏ</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𝜔</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ub>
                      </m:sSub>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𝜌</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Λ</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2400" i="1"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主谐振子量子数为</a:t>
                </a:r>
                <a:endParaRPr lang="en-US"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𝑧</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𝑛</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ub>
                      </m:sSub>
                    </m:oMath>
                  </m:oMathPara>
                </a14:m>
                <a:endParaRPr kumimoji="0" lang="en-US" altLang="zh-CN" sz="24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质子选取</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N⩽12</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；中子选取</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N⩽14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的本征函数作为基底。通过哈密顿矩阵对角化，就可以获得相应的单粒子能级与波函数。</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428017" y="1741222"/>
                <a:ext cx="11293814" cy="4437623"/>
              </a:xfrm>
              <a:prstGeom prst="rect">
                <a:avLst/>
              </a:prstGeom>
              <a:blipFill>
                <a:blip r:embed="rId3"/>
                <a:stretch>
                  <a:fillRect l="-702" r="-3616" b="-2198"/>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基函数</a:t>
              </a:r>
            </a:p>
          </p:txBody>
        </p:sp>
      </p:grpSp>
      <p:grpSp>
        <p:nvGrpSpPr>
          <p:cNvPr id="4" name="组合 3">
            <a:extLst>
              <a:ext uri="{FF2B5EF4-FFF2-40B4-BE49-F238E27FC236}">
                <a16:creationId xmlns:a16="http://schemas.microsoft.com/office/drawing/2014/main" id="{DADE16B2-D337-D00E-C930-E23A692BC0DC}"/>
              </a:ext>
            </a:extLst>
          </p:cNvPr>
          <p:cNvGrpSpPr/>
          <p:nvPr/>
        </p:nvGrpSpPr>
        <p:grpSpPr>
          <a:xfrm>
            <a:off x="-254000" y="201683"/>
            <a:ext cx="898070" cy="523220"/>
            <a:chOff x="-254000" y="201683"/>
            <a:chExt cx="898070" cy="523220"/>
          </a:xfrm>
          <a:solidFill>
            <a:srgbClr val="C00000"/>
          </a:solidFill>
        </p:grpSpPr>
        <p:sp>
          <p:nvSpPr>
            <p:cNvPr id="5" name="圆角矩形 4">
              <a:extLst>
                <a:ext uri="{FF2B5EF4-FFF2-40B4-BE49-F238E27FC236}">
                  <a16:creationId xmlns:a16="http://schemas.microsoft.com/office/drawing/2014/main" id="{6719081F-A778-F013-C113-D25B683560AD}"/>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D935962-9147-267B-92EE-AE83A16230A2}"/>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a:extLst>
              <a:ext uri="{FF2B5EF4-FFF2-40B4-BE49-F238E27FC236}">
                <a16:creationId xmlns:a16="http://schemas.microsoft.com/office/drawing/2014/main" id="{963C78CE-678F-B561-B3B5-3FDD6F0FC607}"/>
              </a:ext>
            </a:extLst>
          </p:cNvPr>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理论方法</a:t>
            </a:r>
          </a:p>
        </p:txBody>
      </p:sp>
      <p:grpSp>
        <p:nvGrpSpPr>
          <p:cNvPr id="8" name="组合 7">
            <a:extLst>
              <a:ext uri="{FF2B5EF4-FFF2-40B4-BE49-F238E27FC236}">
                <a16:creationId xmlns:a16="http://schemas.microsoft.com/office/drawing/2014/main" id="{DBBF4501-3F32-6BB6-A496-C1D44B17AA16}"/>
              </a:ext>
            </a:extLst>
          </p:cNvPr>
          <p:cNvGrpSpPr/>
          <p:nvPr/>
        </p:nvGrpSpPr>
        <p:grpSpPr>
          <a:xfrm>
            <a:off x="2584397" y="217491"/>
            <a:ext cx="10096500" cy="439541"/>
            <a:chOff x="2584397" y="217491"/>
            <a:chExt cx="10096500" cy="439541"/>
          </a:xfrm>
          <a:solidFill>
            <a:srgbClr val="C00000"/>
          </a:solidFill>
        </p:grpSpPr>
        <p:sp>
          <p:nvSpPr>
            <p:cNvPr id="9" name="圆角矩形 3">
              <a:extLst>
                <a:ext uri="{FF2B5EF4-FFF2-40B4-BE49-F238E27FC236}">
                  <a16:creationId xmlns:a16="http://schemas.microsoft.com/office/drawing/2014/main" id="{8E0ACCB9-360C-3956-DA96-6AA36097A8A9}"/>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7">
              <a:extLst>
                <a:ext uri="{FF2B5EF4-FFF2-40B4-BE49-F238E27FC236}">
                  <a16:creationId xmlns:a16="http://schemas.microsoft.com/office/drawing/2014/main" id="{C066D934-F10B-9BB7-D8CD-453C4134006F}"/>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5F3E13D-B579-902F-26BD-DE9859F40615}"/>
                </a:ext>
              </a:extLst>
            </p:cNvPr>
            <p:cNvSpPr/>
            <p:nvPr/>
          </p:nvSpPr>
          <p:spPr>
            <a:xfrm>
              <a:off x="2738614" y="239783"/>
              <a:ext cx="1940588"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THEORETICAL METHOD</a:t>
              </a:r>
            </a:p>
          </p:txBody>
        </p:sp>
      </p:grpSp>
      <p:pic>
        <p:nvPicPr>
          <p:cNvPr id="18" name="图片 17">
            <a:extLst>
              <a:ext uri="{FF2B5EF4-FFF2-40B4-BE49-F238E27FC236}">
                <a16:creationId xmlns:a16="http://schemas.microsoft.com/office/drawing/2014/main" id="{41A2E65A-A8B0-554E-9533-0CB03CE36F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Tree>
    <p:extLst>
      <p:ext uri="{BB962C8B-B14F-4D97-AF65-F5344CB8AC3E}">
        <p14:creationId xmlns:p14="http://schemas.microsoft.com/office/powerpoint/2010/main" val="2577998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7" y="1741222"/>
                <a:ext cx="11293814" cy="4758352"/>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MM</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模型框架下，总能量为宏观和微观能量的和</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𝐸</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total</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𝑍</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𝐸</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macro</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𝑍</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𝐸</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micro</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𝑍</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由于在势能面计算中关注的是形变效应，因此采用标准液滴模型计算宏观能量，也就是相对于球形液滴的形变液滴能</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𝐸</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macro</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𝑍</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𝐸</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ld</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𝑍</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𝐵</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S</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)−1]+2</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𝜒</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𝐵</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C</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sSubSup>
                        <m:sSub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𝐸</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S</m:t>
                          </m:r>
                        </m:sub>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p>
                      </m:sSubSup>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其中球形表面能</a:t>
                </a:r>
                <a14:m>
                  <m:oMath xmlns:m="http://schemas.openxmlformats.org/officeDocument/2006/math">
                    <m:sSubSup>
                      <m:sSubSup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𝐸</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S</m:t>
                        </m:r>
                      </m:sub>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p>
                    </m:sSubSup>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和裂变参数</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χ</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均与</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Z</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N</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相关。相对表面能</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𝐵</m:t>
                        </m:r>
                      </m:e>
                      <m:sub>
                        <m:r>
                          <m:rPr>
                            <m:sty m:val="p"/>
                          </m:rPr>
                          <a:rPr lang="en-US" altLang="zh-CN" sz="2400" kern="100">
                            <a:latin typeface="Cambria Math" panose="02040503050406030204" pitchFamily="18" charset="0"/>
                            <a:cs typeface="Times New Roman" panose="02020603050405020304" pitchFamily="18" charset="0"/>
                          </a:rPr>
                          <m:t>S</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与库仑能</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𝐵</m:t>
                        </m:r>
                      </m:e>
                      <m:sub>
                        <m:r>
                          <m:rPr>
                            <m:sty m:val="p"/>
                          </m:rPr>
                          <a:rPr lang="en-US" altLang="zh-CN" sz="2400" kern="100">
                            <a:latin typeface="Cambria Math" panose="02040503050406030204" pitchFamily="18" charset="0"/>
                            <a:cs typeface="Times New Roman" panose="02020603050405020304" pitchFamily="18" charset="0"/>
                          </a:rPr>
                          <m:t>C</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仅为核形状的函数。</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428017" y="1741222"/>
                <a:ext cx="11293814" cy="4758352"/>
              </a:xfrm>
              <a:prstGeom prst="rect">
                <a:avLst/>
              </a:prstGeom>
              <a:blipFill>
                <a:blip r:embed="rId3"/>
                <a:stretch>
                  <a:fillRect l="-702" b="-2051"/>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宏观</a:t>
              </a: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微观模型</a:t>
              </a:r>
            </a:p>
          </p:txBody>
        </p:sp>
      </p:grpSp>
      <p:grpSp>
        <p:nvGrpSpPr>
          <p:cNvPr id="4" name="组合 3">
            <a:extLst>
              <a:ext uri="{FF2B5EF4-FFF2-40B4-BE49-F238E27FC236}">
                <a16:creationId xmlns:a16="http://schemas.microsoft.com/office/drawing/2014/main" id="{DADE16B2-D337-D00E-C930-E23A692BC0DC}"/>
              </a:ext>
            </a:extLst>
          </p:cNvPr>
          <p:cNvGrpSpPr/>
          <p:nvPr/>
        </p:nvGrpSpPr>
        <p:grpSpPr>
          <a:xfrm>
            <a:off x="-254000" y="201683"/>
            <a:ext cx="898070" cy="523220"/>
            <a:chOff x="-254000" y="201683"/>
            <a:chExt cx="898070" cy="523220"/>
          </a:xfrm>
          <a:solidFill>
            <a:srgbClr val="C00000"/>
          </a:solidFill>
        </p:grpSpPr>
        <p:sp>
          <p:nvSpPr>
            <p:cNvPr id="5" name="圆角矩形 4">
              <a:extLst>
                <a:ext uri="{FF2B5EF4-FFF2-40B4-BE49-F238E27FC236}">
                  <a16:creationId xmlns:a16="http://schemas.microsoft.com/office/drawing/2014/main" id="{6719081F-A778-F013-C113-D25B683560AD}"/>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D935962-9147-267B-92EE-AE83A16230A2}"/>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a:extLst>
              <a:ext uri="{FF2B5EF4-FFF2-40B4-BE49-F238E27FC236}">
                <a16:creationId xmlns:a16="http://schemas.microsoft.com/office/drawing/2014/main" id="{963C78CE-678F-B561-B3B5-3FDD6F0FC607}"/>
              </a:ext>
            </a:extLst>
          </p:cNvPr>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理论方法</a:t>
            </a:r>
          </a:p>
        </p:txBody>
      </p:sp>
      <p:grpSp>
        <p:nvGrpSpPr>
          <p:cNvPr id="8" name="组合 7">
            <a:extLst>
              <a:ext uri="{FF2B5EF4-FFF2-40B4-BE49-F238E27FC236}">
                <a16:creationId xmlns:a16="http://schemas.microsoft.com/office/drawing/2014/main" id="{DBBF4501-3F32-6BB6-A496-C1D44B17AA16}"/>
              </a:ext>
            </a:extLst>
          </p:cNvPr>
          <p:cNvGrpSpPr/>
          <p:nvPr/>
        </p:nvGrpSpPr>
        <p:grpSpPr>
          <a:xfrm>
            <a:off x="2584397" y="217491"/>
            <a:ext cx="10096500" cy="439541"/>
            <a:chOff x="2584397" y="217491"/>
            <a:chExt cx="10096500" cy="439541"/>
          </a:xfrm>
          <a:solidFill>
            <a:srgbClr val="C00000"/>
          </a:solidFill>
        </p:grpSpPr>
        <p:sp>
          <p:nvSpPr>
            <p:cNvPr id="9" name="圆角矩形 3">
              <a:extLst>
                <a:ext uri="{FF2B5EF4-FFF2-40B4-BE49-F238E27FC236}">
                  <a16:creationId xmlns:a16="http://schemas.microsoft.com/office/drawing/2014/main" id="{8E0ACCB9-360C-3956-DA96-6AA36097A8A9}"/>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7">
              <a:extLst>
                <a:ext uri="{FF2B5EF4-FFF2-40B4-BE49-F238E27FC236}">
                  <a16:creationId xmlns:a16="http://schemas.microsoft.com/office/drawing/2014/main" id="{C066D934-F10B-9BB7-D8CD-453C4134006F}"/>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5F3E13D-B579-902F-26BD-DE9859F40615}"/>
                </a:ext>
              </a:extLst>
            </p:cNvPr>
            <p:cNvSpPr/>
            <p:nvPr/>
          </p:nvSpPr>
          <p:spPr>
            <a:xfrm>
              <a:off x="2738614" y="239783"/>
              <a:ext cx="1940588"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THEORETICAL METHOD</a:t>
              </a:r>
            </a:p>
          </p:txBody>
        </p:sp>
      </p:grpSp>
      <p:pic>
        <p:nvPicPr>
          <p:cNvPr id="18" name="图片 17">
            <a:extLst>
              <a:ext uri="{FF2B5EF4-FFF2-40B4-BE49-F238E27FC236}">
                <a16:creationId xmlns:a16="http://schemas.microsoft.com/office/drawing/2014/main" id="{41A2E65A-A8B0-554E-9533-0CB03CE36F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Tree>
    <p:extLst>
      <p:ext uri="{BB962C8B-B14F-4D97-AF65-F5344CB8AC3E}">
        <p14:creationId xmlns:p14="http://schemas.microsoft.com/office/powerpoint/2010/main" val="1586385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7" y="1741222"/>
                <a:ext cx="11293814" cy="4881271"/>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微观能量包含量子壳修正和配对关联贡献，同时包括质子与中子两部分的贡献</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endParaRPr lang="en-US" altLang="zh-CN" sz="2400" i="1" kern="100" dirty="0">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𝐸</m:t>
                          </m:r>
                        </m:e>
                        <m:sub>
                          <m:r>
                            <m:rPr>
                              <m:sty m:val="p"/>
                            </m:rP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micro</m:t>
                          </m:r>
                        </m:sub>
                      </m:sSub>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𝑍</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𝑁</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𝛽</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𝛿</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𝐸</m:t>
                          </m:r>
                        </m:e>
                        <m:sub>
                          <m:r>
                            <m:rPr>
                              <m:sty m:val="p"/>
                            </m:rP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shell</m:t>
                          </m:r>
                        </m:sub>
                      </m:sSub>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𝑍</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𝑁</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𝛽</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𝛿</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𝐸</m:t>
                          </m:r>
                        </m:e>
                        <m:sub>
                          <m:r>
                            <m:rPr>
                              <m:sty m:val="p"/>
                            </m:rP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pair</m:t>
                          </m:r>
                        </m:sub>
                      </m:sSub>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𝑍</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𝑁</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𝛽</m:t>
                      </m:r>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sz="2400" i="1" kern="100" dirty="0">
                  <a:latin typeface="Cambria Math" panose="02040503050406030204" pitchFamily="18" charset="0"/>
                  <a:ea typeface="Cambria Math" panose="02040503050406030204" pitchFamily="18" charset="0"/>
                  <a:cs typeface="Times New Roman" panose="02020603050405020304" pitchFamily="18" charset="0"/>
                </a:endParaRPr>
              </a:p>
              <a:p>
                <a:pPr>
                  <a:lnSpc>
                    <a:spcPct val="150000"/>
                  </a:lnSpc>
                </a:pP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基于相应核形状的单粒子能级，可以通过</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Strutinsky</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方法和近似粒子数投影技术</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Lipkin-</a:t>
                </a:r>
                <a:r>
                  <a:rPr lang="en-US" altLang="zh-CN" sz="2400" kern="100" dirty="0" err="1">
                    <a:latin typeface="微软雅黑" panose="020B0503020204020204" pitchFamily="34" charset="-122"/>
                    <a:ea typeface="微软雅黑" panose="020B0503020204020204" pitchFamily="34" charset="-122"/>
                    <a:cs typeface="Times New Roman" panose="02020603050405020304" pitchFamily="18" charset="0"/>
                  </a:rPr>
                  <a:t>Nogami</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(LN)</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方法进一步计算。</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微观壳修正能</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endParaRPr lang="en-US" altLang="zh-CN" sz="2400" i="1" kern="100" dirty="0">
                  <a:effectLst/>
                  <a:latin typeface="Cambria Math" panose="02040503050406030204" pitchFamily="18"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t>𝛿</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𝐸</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shell</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𝑍</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𝑒</m:t>
                      </m:r>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𝑔</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𝑒</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𝑑𝑒</m:t>
                      </m:r>
                    </m:oMath>
                  </m:oMathPara>
                </a14:m>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428017" y="1741222"/>
                <a:ext cx="11293814" cy="4881271"/>
              </a:xfrm>
              <a:prstGeom prst="rect">
                <a:avLst/>
              </a:prstGeom>
              <a:blipFill>
                <a:blip r:embed="rId3"/>
                <a:stretch>
                  <a:fillRect l="-702"/>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微观能量</a:t>
              </a:r>
            </a:p>
          </p:txBody>
        </p:sp>
      </p:grpSp>
      <p:grpSp>
        <p:nvGrpSpPr>
          <p:cNvPr id="4" name="组合 3">
            <a:extLst>
              <a:ext uri="{FF2B5EF4-FFF2-40B4-BE49-F238E27FC236}">
                <a16:creationId xmlns:a16="http://schemas.microsoft.com/office/drawing/2014/main" id="{DADE16B2-D337-D00E-C930-E23A692BC0DC}"/>
              </a:ext>
            </a:extLst>
          </p:cNvPr>
          <p:cNvGrpSpPr/>
          <p:nvPr/>
        </p:nvGrpSpPr>
        <p:grpSpPr>
          <a:xfrm>
            <a:off x="-254000" y="201683"/>
            <a:ext cx="898070" cy="523220"/>
            <a:chOff x="-254000" y="201683"/>
            <a:chExt cx="898070" cy="523220"/>
          </a:xfrm>
          <a:solidFill>
            <a:srgbClr val="C00000"/>
          </a:solidFill>
        </p:grpSpPr>
        <p:sp>
          <p:nvSpPr>
            <p:cNvPr id="5" name="圆角矩形 4">
              <a:extLst>
                <a:ext uri="{FF2B5EF4-FFF2-40B4-BE49-F238E27FC236}">
                  <a16:creationId xmlns:a16="http://schemas.microsoft.com/office/drawing/2014/main" id="{6719081F-A778-F013-C113-D25B683560AD}"/>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D935962-9147-267B-92EE-AE83A16230A2}"/>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a:extLst>
              <a:ext uri="{FF2B5EF4-FFF2-40B4-BE49-F238E27FC236}">
                <a16:creationId xmlns:a16="http://schemas.microsoft.com/office/drawing/2014/main" id="{963C78CE-678F-B561-B3B5-3FDD6F0FC607}"/>
              </a:ext>
            </a:extLst>
          </p:cNvPr>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理论方法</a:t>
            </a:r>
          </a:p>
        </p:txBody>
      </p:sp>
      <p:grpSp>
        <p:nvGrpSpPr>
          <p:cNvPr id="8" name="组合 7">
            <a:extLst>
              <a:ext uri="{FF2B5EF4-FFF2-40B4-BE49-F238E27FC236}">
                <a16:creationId xmlns:a16="http://schemas.microsoft.com/office/drawing/2014/main" id="{DBBF4501-3F32-6BB6-A496-C1D44B17AA16}"/>
              </a:ext>
            </a:extLst>
          </p:cNvPr>
          <p:cNvGrpSpPr/>
          <p:nvPr/>
        </p:nvGrpSpPr>
        <p:grpSpPr>
          <a:xfrm>
            <a:off x="2584397" y="217491"/>
            <a:ext cx="10096500" cy="439541"/>
            <a:chOff x="2584397" y="217491"/>
            <a:chExt cx="10096500" cy="439541"/>
          </a:xfrm>
          <a:solidFill>
            <a:srgbClr val="C00000"/>
          </a:solidFill>
        </p:grpSpPr>
        <p:sp>
          <p:nvSpPr>
            <p:cNvPr id="9" name="圆角矩形 3">
              <a:extLst>
                <a:ext uri="{FF2B5EF4-FFF2-40B4-BE49-F238E27FC236}">
                  <a16:creationId xmlns:a16="http://schemas.microsoft.com/office/drawing/2014/main" id="{8E0ACCB9-360C-3956-DA96-6AA36097A8A9}"/>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7">
              <a:extLst>
                <a:ext uri="{FF2B5EF4-FFF2-40B4-BE49-F238E27FC236}">
                  <a16:creationId xmlns:a16="http://schemas.microsoft.com/office/drawing/2014/main" id="{C066D934-F10B-9BB7-D8CD-453C4134006F}"/>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5F3E13D-B579-902F-26BD-DE9859F40615}"/>
                </a:ext>
              </a:extLst>
            </p:cNvPr>
            <p:cNvSpPr/>
            <p:nvPr/>
          </p:nvSpPr>
          <p:spPr>
            <a:xfrm>
              <a:off x="2738614" y="239783"/>
              <a:ext cx="1940588"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THEORETICAL METHOD</a:t>
              </a:r>
            </a:p>
          </p:txBody>
        </p:sp>
      </p:grpSp>
      <p:pic>
        <p:nvPicPr>
          <p:cNvPr id="18" name="图片 17">
            <a:extLst>
              <a:ext uri="{FF2B5EF4-FFF2-40B4-BE49-F238E27FC236}">
                <a16:creationId xmlns:a16="http://schemas.microsoft.com/office/drawing/2014/main" id="{41A2E65A-A8B0-554E-9533-0CB03CE36F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Tree>
    <p:extLst>
      <p:ext uri="{BB962C8B-B14F-4D97-AF65-F5344CB8AC3E}">
        <p14:creationId xmlns:p14="http://schemas.microsoft.com/office/powerpoint/2010/main" val="457044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矩形 11"/>
              <p:cNvSpPr/>
              <p:nvPr/>
            </p:nvSpPr>
            <p:spPr>
              <a:xfrm>
                <a:off x="428017" y="1741222"/>
                <a:ext cx="11293814" cy="4929424"/>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其中</a:t>
                </a:r>
                <a14:m>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为单粒子能级，</a:t>
                </a:r>
                <a14:m>
                  <m:oMath xmlns:m="http://schemas.openxmlformats.org/officeDocument/2006/math">
                    <m:acc>
                      <m:accPr>
                        <m:chr m:val="̃"/>
                        <m:ctrlPr>
                          <a:rPr lang="zh-CN" altLang="zh-CN" sz="2400" i="1">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cs typeface="Times New Roman" panose="02020603050405020304" pitchFamily="18" charset="0"/>
                          </a:rPr>
                          <m:t>𝑔</m:t>
                        </m:r>
                      </m:e>
                    </m:acc>
                    <m:r>
                      <a:rPr lang="en-US" altLang="zh-CN" sz="2400" i="1">
                        <a:latin typeface="Cambria Math" panose="02040503050406030204" pitchFamily="18" charset="0"/>
                        <a:cs typeface="Times New Roman" panose="02020603050405020304" pitchFamily="18" charset="0"/>
                      </a:rPr>
                      <m:t>(</m:t>
                    </m:r>
                    <m:r>
                      <a:rPr lang="en-US" altLang="zh-CN" sz="2400" i="1">
                        <a:latin typeface="Cambria Math" panose="02040503050406030204" pitchFamily="18" charset="0"/>
                        <a:cs typeface="Times New Roman" panose="02020603050405020304" pitchFamily="18" charset="0"/>
                      </a:rPr>
                      <m:t>𝑒</m:t>
                    </m:r>
                    <m:r>
                      <a:rPr lang="en-US" altLang="zh-CN" sz="2400" i="1">
                        <a:latin typeface="Cambria Math" panose="02040503050406030204" pitchFamily="18" charset="0"/>
                        <a:cs typeface="Times New Roman" panose="02020603050405020304" pitchFamily="18" charset="0"/>
                      </a:rPr>
                      <m:t>)</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是平滑能级密度，定义为</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endParaRPr lang="en-US" altLang="zh-CN" sz="2400" i="1" kern="100" dirty="0">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acc>
                        <m:accPr>
                          <m:chr m:val="̃"/>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latin typeface="Cambria Math" panose="02040503050406030204" pitchFamily="18" charset="0"/>
                              <a:cs typeface="Times New Roman" panose="02020603050405020304" pitchFamily="18" charset="0"/>
                            </a:rPr>
                            <m:t>𝑔</m:t>
                          </m:r>
                        </m:e>
                      </m:acc>
                      <m:r>
                        <a:rPr lang="en-US"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𝑒</m:t>
                      </m:r>
                      <m:r>
                        <a:rPr lang="en-US"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𝛾</m:t>
                      </m:r>
                      <m:r>
                        <a:rPr lang="en-US" altLang="zh-CN" sz="2400" i="1" kern="100">
                          <a:latin typeface="Cambria Math" panose="02040503050406030204" pitchFamily="18" charset="0"/>
                          <a:cs typeface="Times New Roman" panose="02020603050405020304" pitchFamily="18" charset="0"/>
                        </a:rPr>
                        <m:t>)≡</m:t>
                      </m:r>
                      <m:f>
                        <m:f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latin typeface="Cambria Math" panose="02040503050406030204" pitchFamily="18" charset="0"/>
                              <a:cs typeface="Times New Roman" panose="02020603050405020304" pitchFamily="18" charset="0"/>
                            </a:rPr>
                            <m:t>1</m:t>
                          </m:r>
                        </m:num>
                        <m:den>
                          <m:r>
                            <a:rPr lang="en-US" altLang="zh-CN" sz="2400" i="1" kern="100">
                              <a:latin typeface="Cambria Math" panose="02040503050406030204" pitchFamily="18" charset="0"/>
                              <a:cs typeface="Times New Roman" panose="02020603050405020304" pitchFamily="18" charset="0"/>
                            </a:rPr>
                            <m:t>𝛾</m:t>
                          </m:r>
                          <m:rad>
                            <m:radPr>
                              <m:degHide m:val="on"/>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kern="100">
                                  <a:latin typeface="Cambria Math" panose="02040503050406030204" pitchFamily="18" charset="0"/>
                                  <a:cs typeface="Times New Roman" panose="02020603050405020304" pitchFamily="18" charset="0"/>
                                </a:rPr>
                                <m:t>𝜋</m:t>
                              </m:r>
                            </m:e>
                          </m:rad>
                        </m:den>
                      </m:f>
                      <m:nary>
                        <m:naryPr>
                          <m:chr m:val="∑"/>
                          <m:limLoc m:val="undOvr"/>
                          <m:grow m:val="on"/>
                          <m:supHide m:val="on"/>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latin typeface="Cambria Math" panose="02040503050406030204" pitchFamily="18" charset="0"/>
                              <a:cs typeface="Times New Roman" panose="02020603050405020304" pitchFamily="18" charset="0"/>
                            </a:rPr>
                            <m:t>𝑖</m:t>
                          </m:r>
                        </m:sub>
                        <m:sup/>
                        <m:e>
                          <m:r>
                            <m:rPr>
                              <m:sty m:val="p"/>
                            </m:rPr>
                            <a:rPr lang="en-US" altLang="zh-CN" sz="2400" kern="100">
                              <a:latin typeface="Cambria Math" panose="02040503050406030204" pitchFamily="18" charset="0"/>
                              <a:cs typeface="Times New Roman" panose="02020603050405020304" pitchFamily="18" charset="0"/>
                            </a:rPr>
                            <m:t>exp</m:t>
                          </m:r>
                          <m:r>
                            <a:rPr lang="en-US" altLang="zh-CN" sz="2400" i="1" kern="100">
                              <a:latin typeface="Cambria Math" panose="02040503050406030204" pitchFamily="18" charset="0"/>
                              <a:cs typeface="Times New Roman" panose="02020603050405020304" pitchFamily="18" charset="0"/>
                            </a:rPr>
                            <m:t>⁡[−</m:t>
                          </m:r>
                          <m:f>
                            <m:f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𝑒</m:t>
                              </m:r>
                              <m:r>
                                <a:rPr lang="en-US" altLang="zh-CN" sz="2400" i="1" kern="100">
                                  <a:latin typeface="Cambria Math" panose="02040503050406030204" pitchFamily="18" charset="0"/>
                                  <a:cs typeface="Times New Roman" panose="02020603050405020304" pitchFamily="18" charset="0"/>
                                </a:rPr>
                                <m:t>−</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𝑒</m:t>
                                  </m:r>
                                </m:e>
                                <m:sub>
                                  <m:r>
                                    <a:rPr lang="en-US" altLang="zh-CN" sz="2400" i="1" kern="100">
                                      <a:latin typeface="Cambria Math" panose="02040503050406030204" pitchFamily="18" charset="0"/>
                                      <a:cs typeface="Times New Roman" panose="02020603050405020304" pitchFamily="18" charset="0"/>
                                    </a:rPr>
                                    <m:t>𝑖</m:t>
                                  </m:r>
                                </m:sub>
                              </m:sSub>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latin typeface="Cambria Math" panose="02040503050406030204" pitchFamily="18" charset="0"/>
                                      <a:cs typeface="Times New Roman" panose="02020603050405020304" pitchFamily="18" charset="0"/>
                                    </a:rPr>
                                    <m:t>)</m:t>
                                  </m:r>
                                </m:e>
                                <m:sup>
                                  <m:r>
                                    <a:rPr lang="en-US" altLang="zh-CN" sz="2400" i="1" kern="100">
                                      <a:latin typeface="Cambria Math" panose="02040503050406030204" pitchFamily="18" charset="0"/>
                                      <a:cs typeface="Times New Roman" panose="02020603050405020304" pitchFamily="18" charset="0"/>
                                    </a:rPr>
                                    <m:t>2</m:t>
                                  </m:r>
                                </m:sup>
                              </m:sSup>
                            </m:num>
                            <m:den>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latin typeface="Cambria Math" panose="02040503050406030204" pitchFamily="18" charset="0"/>
                                      <a:cs typeface="Times New Roman" panose="02020603050405020304" pitchFamily="18" charset="0"/>
                                    </a:rPr>
                                    <m:t>𝛾</m:t>
                                  </m:r>
                                </m:e>
                                <m:sup>
                                  <m:r>
                                    <a:rPr lang="en-US" altLang="zh-CN" sz="2400" i="1" kern="100">
                                      <a:latin typeface="Cambria Math" panose="02040503050406030204" pitchFamily="18" charset="0"/>
                                      <a:cs typeface="Times New Roman" panose="02020603050405020304" pitchFamily="18" charset="0"/>
                                    </a:rPr>
                                    <m:t>2</m:t>
                                  </m:r>
                                </m:sup>
                              </m:sSup>
                            </m:den>
                          </m:f>
                          <m:r>
                            <a:rPr lang="en-US" altLang="zh-CN" sz="2400" i="1" kern="100">
                              <a:latin typeface="Cambria Math" panose="02040503050406030204" pitchFamily="18" charset="0"/>
                              <a:cs typeface="Times New Roman" panose="02020603050405020304" pitchFamily="18" charset="0"/>
                            </a:rPr>
                            <m:t>]</m:t>
                          </m:r>
                        </m:e>
                      </m:nary>
                    </m:oMath>
                  </m:oMathPara>
                </a14:m>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其中</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γ</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为平滑参数。为消除计算结果对</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γ</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参数可能存在的强依赖性，通常采用经曲率修正多项式</a:t>
                </a:r>
                <a14:m>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优化的能级密度</a:t>
                </a:r>
                <a14:m>
                  <m:oMath xmlns:m="http://schemas.openxmlformats.org/officeDocument/2006/math">
                    <m:acc>
                      <m:accPr>
                        <m:chr m:val="̃"/>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latin typeface="Cambria Math" panose="02040503050406030204" pitchFamily="18" charset="0"/>
                            <a:cs typeface="Times New Roman" panose="02020603050405020304" pitchFamily="18" charset="0"/>
                          </a:rPr>
                          <m:t>𝑔</m:t>
                        </m:r>
                      </m:e>
                    </m:acc>
                    <m:r>
                      <a:rPr lang="en-US"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𝑒</m:t>
                    </m:r>
                    <m:r>
                      <a:rPr lang="en-US"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𝛾</m:t>
                    </m:r>
                    <m:r>
                      <a:rPr lang="en-US"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𝑝</m:t>
                    </m:r>
                    <m:r>
                      <a:rPr lang="en-US" altLang="zh-CN" sz="2400" i="1" kern="100">
                        <a:latin typeface="Cambria Math" panose="02040503050406030204" pitchFamily="18" charset="0"/>
                        <a:cs typeface="Times New Roman" panose="02020603050405020304" pitchFamily="18" charset="0"/>
                      </a:rPr>
                      <m:t>)</m:t>
                    </m:r>
                  </m:oMath>
                </a14:m>
                <a:endParaRPr lang="en-US" altLang="zh-CN" sz="2400" i="1"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endParaRPr lang="en-US" altLang="zh-CN" sz="2400" i="1"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acc>
                        <m:accPr>
                          <m:chr m:val="̃"/>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𝑔</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𝑒</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𝛾</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𝑝</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𝛾</m:t>
                          </m:r>
                          <m:rad>
                            <m:radPr>
                              <m:deg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𝜋</m:t>
                              </m:r>
                            </m:e>
                          </m:rad>
                        </m:den>
                      </m:f>
                      <m:nary>
                        <m:naryPr>
                          <m:chr m:val="∑"/>
                          <m:limLoc m:val="undOvr"/>
                          <m:grow m:val="on"/>
                          <m:sup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sub>
                        <m:sup/>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𝑒</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num>
                            <m:den>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𝛾</m:t>
                              </m:r>
                            </m:den>
                          </m:f>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e>
                      </m:nary>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exp</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𝑒</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num>
                        <m:den>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𝛾</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den>
                      </m:f>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428017" y="1741222"/>
                <a:ext cx="11293814" cy="4929424"/>
              </a:xfrm>
              <a:prstGeom prst="rect">
                <a:avLst/>
              </a:prstGeom>
              <a:blipFill>
                <a:blip r:embed="rId3"/>
                <a:stretch>
                  <a:fillRect l="-702" r="-270"/>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平滑能级密度</a:t>
              </a:r>
            </a:p>
          </p:txBody>
        </p:sp>
      </p:grpSp>
      <p:grpSp>
        <p:nvGrpSpPr>
          <p:cNvPr id="4" name="组合 3">
            <a:extLst>
              <a:ext uri="{FF2B5EF4-FFF2-40B4-BE49-F238E27FC236}">
                <a16:creationId xmlns:a16="http://schemas.microsoft.com/office/drawing/2014/main" id="{DADE16B2-D337-D00E-C930-E23A692BC0DC}"/>
              </a:ext>
            </a:extLst>
          </p:cNvPr>
          <p:cNvGrpSpPr/>
          <p:nvPr/>
        </p:nvGrpSpPr>
        <p:grpSpPr>
          <a:xfrm>
            <a:off x="-254000" y="201683"/>
            <a:ext cx="898070" cy="523220"/>
            <a:chOff x="-254000" y="201683"/>
            <a:chExt cx="898070" cy="523220"/>
          </a:xfrm>
          <a:solidFill>
            <a:srgbClr val="C00000"/>
          </a:solidFill>
        </p:grpSpPr>
        <p:sp>
          <p:nvSpPr>
            <p:cNvPr id="5" name="圆角矩形 4">
              <a:extLst>
                <a:ext uri="{FF2B5EF4-FFF2-40B4-BE49-F238E27FC236}">
                  <a16:creationId xmlns:a16="http://schemas.microsoft.com/office/drawing/2014/main" id="{6719081F-A778-F013-C113-D25B683560AD}"/>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D935962-9147-267B-92EE-AE83A16230A2}"/>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a:extLst>
              <a:ext uri="{FF2B5EF4-FFF2-40B4-BE49-F238E27FC236}">
                <a16:creationId xmlns:a16="http://schemas.microsoft.com/office/drawing/2014/main" id="{963C78CE-678F-B561-B3B5-3FDD6F0FC607}"/>
              </a:ext>
            </a:extLst>
          </p:cNvPr>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理论方法</a:t>
            </a:r>
          </a:p>
        </p:txBody>
      </p:sp>
      <p:grpSp>
        <p:nvGrpSpPr>
          <p:cNvPr id="8" name="组合 7">
            <a:extLst>
              <a:ext uri="{FF2B5EF4-FFF2-40B4-BE49-F238E27FC236}">
                <a16:creationId xmlns:a16="http://schemas.microsoft.com/office/drawing/2014/main" id="{DBBF4501-3F32-6BB6-A496-C1D44B17AA16}"/>
              </a:ext>
            </a:extLst>
          </p:cNvPr>
          <p:cNvGrpSpPr/>
          <p:nvPr/>
        </p:nvGrpSpPr>
        <p:grpSpPr>
          <a:xfrm>
            <a:off x="2584397" y="217491"/>
            <a:ext cx="10096500" cy="439541"/>
            <a:chOff x="2584397" y="217491"/>
            <a:chExt cx="10096500" cy="439541"/>
          </a:xfrm>
          <a:solidFill>
            <a:srgbClr val="C00000"/>
          </a:solidFill>
        </p:grpSpPr>
        <p:sp>
          <p:nvSpPr>
            <p:cNvPr id="9" name="圆角矩形 3">
              <a:extLst>
                <a:ext uri="{FF2B5EF4-FFF2-40B4-BE49-F238E27FC236}">
                  <a16:creationId xmlns:a16="http://schemas.microsoft.com/office/drawing/2014/main" id="{8E0ACCB9-360C-3956-DA96-6AA36097A8A9}"/>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7">
              <a:extLst>
                <a:ext uri="{FF2B5EF4-FFF2-40B4-BE49-F238E27FC236}">
                  <a16:creationId xmlns:a16="http://schemas.microsoft.com/office/drawing/2014/main" id="{C066D934-F10B-9BB7-D8CD-453C4134006F}"/>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5F3E13D-B579-902F-26BD-DE9859F40615}"/>
                </a:ext>
              </a:extLst>
            </p:cNvPr>
            <p:cNvSpPr/>
            <p:nvPr/>
          </p:nvSpPr>
          <p:spPr>
            <a:xfrm>
              <a:off x="2738614" y="239783"/>
              <a:ext cx="1940588"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THEORETICAL METHOD</a:t>
              </a:r>
            </a:p>
          </p:txBody>
        </p:sp>
      </p:grpSp>
      <p:pic>
        <p:nvPicPr>
          <p:cNvPr id="18" name="图片 17">
            <a:extLst>
              <a:ext uri="{FF2B5EF4-FFF2-40B4-BE49-F238E27FC236}">
                <a16:creationId xmlns:a16="http://schemas.microsoft.com/office/drawing/2014/main" id="{41A2E65A-A8B0-554E-9533-0CB03CE36F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Tree>
    <p:extLst>
      <p:ext uri="{BB962C8B-B14F-4D97-AF65-F5344CB8AC3E}">
        <p14:creationId xmlns:p14="http://schemas.microsoft.com/office/powerpoint/2010/main" val="1717298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矩形 11"/>
              <p:cNvSpPr/>
              <p:nvPr/>
            </p:nvSpPr>
            <p:spPr>
              <a:xfrm>
                <a:off x="428017" y="1741222"/>
                <a:ext cx="11293814" cy="4799582"/>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修正多项式</a:t>
                </a:r>
                <a14:m>
                  <m:oMath xmlns:m="http://schemas.openxmlformats.org/officeDocument/2006/math">
                    <m:sSub>
                      <m:sSubPr>
                        <m:ctrlPr>
                          <a:rPr lang="zh-CN" altLang="zh-CN" sz="2400" i="1" smtClean="0">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𝑝</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可以用</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Hermite</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或</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Laguerre</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多项式展开。</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利用这些多项式的正交性和</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Strutinsky</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条件可以得到展开系数。</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这里采用六阶</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Hermite</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多项式，选取平滑参数</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pPr>
                <a14:m>
                  <m:oMathPara xmlns:m="http://schemas.openxmlformats.org/officeDocument/2006/math">
                    <m:oMathParaPr>
                      <m:jc m:val="centerGroup"/>
                    </m:oMathParaPr>
                    <m:oMath xmlns:m="http://schemas.openxmlformats.org/officeDocument/2006/math">
                      <m:r>
                        <a:rPr lang="en-US" altLang="zh-CN" sz="2400" i="1" kern="100" smtClean="0">
                          <a:latin typeface="Cambria Math" panose="02040503050406030204" pitchFamily="18" charset="0"/>
                          <a:cs typeface="Times New Roman" panose="02020603050405020304" pitchFamily="18" charset="0"/>
                        </a:rPr>
                        <m:t>𝛾</m:t>
                      </m:r>
                      <m:r>
                        <a:rPr lang="en-US" altLang="zh-CN" sz="2400" i="1" kern="100" smtClean="0">
                          <a:latin typeface="Cambria Math" panose="02040503050406030204" pitchFamily="18" charset="0"/>
                          <a:cs typeface="Times New Roman" panose="02020603050405020304" pitchFamily="18" charset="0"/>
                        </a:rPr>
                        <m:t>=1.20ℏ</m:t>
                      </m:r>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𝜔</m:t>
                          </m:r>
                        </m:e>
                        <m:sub>
                          <m:r>
                            <a:rPr lang="en-US" altLang="zh-CN" sz="2400" i="1" kern="100">
                              <a:latin typeface="Cambria Math" panose="02040503050406030204" pitchFamily="18" charset="0"/>
                              <a:cs typeface="Times New Roman" panose="02020603050405020304" pitchFamily="18" charset="0"/>
                            </a:rPr>
                            <m:t>0</m:t>
                          </m:r>
                        </m:sub>
                      </m:sSub>
                      <m:r>
                        <a:rPr lang="en-US" altLang="zh-CN" sz="2400" b="0" i="1" kern="100" smtClean="0">
                          <a:latin typeface="Cambria Math" panose="02040503050406030204" pitchFamily="18" charset="0"/>
                          <a:cs typeface="Times New Roman" panose="02020603050405020304" pitchFamily="18" charset="0"/>
                        </a:rPr>
                        <m:t> </m:t>
                      </m:r>
                    </m:oMath>
                  </m:oMathPara>
                </a14:m>
                <a:endParaRPr lang="en-US" altLang="zh-CN" sz="2400" b="0" i="1" kern="100" dirty="0">
                  <a:latin typeface="Cambria Math" panose="02040503050406030204" pitchFamily="18" charset="0"/>
                  <a:cs typeface="Times New Roman" panose="02020603050405020304" pitchFamily="18" charset="0"/>
                </a:endParaRPr>
              </a:p>
              <a:p>
                <a:pPr lvl="0">
                  <a:lnSpc>
                    <a:spcPct val="150000"/>
                  </a:lnSpc>
                </a:pPr>
                <a14:m>
                  <m:oMathPara xmlns:m="http://schemas.openxmlformats.org/officeDocument/2006/math">
                    <m:oMathParaPr>
                      <m:jc m:val="centerGroup"/>
                    </m:oMathParaPr>
                    <m:oMath xmlns:m="http://schemas.openxmlformats.org/officeDocument/2006/math">
                      <m:r>
                        <a:rPr lang="en-US" altLang="zh-CN" sz="2400" i="1" kern="100">
                          <a:solidFill>
                            <a:prstClr val="black"/>
                          </a:solidFill>
                          <a:latin typeface="Cambria Math" panose="02040503050406030204" pitchFamily="18" charset="0"/>
                          <a:cs typeface="Times New Roman" panose="02020603050405020304" pitchFamily="18" charset="0"/>
                        </a:rPr>
                        <m:t>ℏ</m:t>
                      </m:r>
                      <m:sSub>
                        <m:sSubPr>
                          <m:ctrlPr>
                            <a:rPr lang="zh-CN" altLang="zh-CN" sz="24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solidFill>
                                <a:prstClr val="black"/>
                              </a:solidFill>
                              <a:latin typeface="Cambria Math" panose="02040503050406030204" pitchFamily="18" charset="0"/>
                              <a:cs typeface="Times New Roman" panose="02020603050405020304" pitchFamily="18" charset="0"/>
                            </a:rPr>
                            <m:t>𝜔</m:t>
                          </m:r>
                        </m:e>
                        <m:sub>
                          <m:r>
                            <a:rPr lang="en-US" altLang="zh-CN" sz="2400" i="1" kern="100">
                              <a:solidFill>
                                <a:prstClr val="black"/>
                              </a:solidFill>
                              <a:latin typeface="Cambria Math" panose="02040503050406030204" pitchFamily="18" charset="0"/>
                              <a:cs typeface="Times New Roman" panose="02020603050405020304" pitchFamily="18" charset="0"/>
                            </a:rPr>
                            <m:t>0</m:t>
                          </m:r>
                        </m:sub>
                      </m:sSub>
                      <m:r>
                        <a:rPr lang="en-US" altLang="zh-CN" sz="2400" i="1" kern="100">
                          <a:solidFill>
                            <a:prstClr val="black"/>
                          </a:solidFill>
                          <a:latin typeface="Cambria Math" panose="02040503050406030204" pitchFamily="18" charset="0"/>
                          <a:cs typeface="Times New Roman" panose="02020603050405020304" pitchFamily="18" charset="0"/>
                        </a:rPr>
                        <m:t>=41/</m:t>
                      </m:r>
                      <m:sSup>
                        <m:sSupPr>
                          <m:ctrlPr>
                            <a:rPr lang="zh-CN" altLang="zh-CN" sz="24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solidFill>
                                <a:prstClr val="black"/>
                              </a:solidFill>
                              <a:latin typeface="Cambria Math" panose="02040503050406030204" pitchFamily="18" charset="0"/>
                              <a:cs typeface="Times New Roman" panose="02020603050405020304" pitchFamily="18" charset="0"/>
                            </a:rPr>
                            <m:t>𝐴</m:t>
                          </m:r>
                        </m:e>
                        <m:sup>
                          <m:r>
                            <a:rPr lang="en-US" altLang="zh-CN" sz="2400" i="1" kern="100">
                              <a:solidFill>
                                <a:prstClr val="black"/>
                              </a:solidFill>
                              <a:latin typeface="Cambria Math" panose="02040503050406030204" pitchFamily="18" charset="0"/>
                              <a:cs typeface="Times New Roman" panose="02020603050405020304" pitchFamily="18" charset="0"/>
                            </a:rPr>
                            <m:t>1/3</m:t>
                          </m:r>
                        </m:sup>
                      </m:sSup>
                      <m:r>
                        <m:rPr>
                          <m:sty m:val="p"/>
                        </m:rPr>
                        <a:rPr lang="en-US" altLang="zh-CN" sz="2400" kern="100">
                          <a:solidFill>
                            <a:prstClr val="black"/>
                          </a:solidFill>
                          <a:latin typeface="Cambria Math" panose="02040503050406030204" pitchFamily="18" charset="0"/>
                          <a:cs typeface="Times New Roman" panose="02020603050405020304" pitchFamily="18" charset="0"/>
                        </a:rPr>
                        <m:t>MeV</m:t>
                      </m:r>
                    </m:oMath>
                  </m:oMathPara>
                </a14:m>
                <a:endParaRPr lang="zh-CN" altLang="zh-CN" kern="1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428017" y="1741222"/>
                <a:ext cx="11293814" cy="4799582"/>
              </a:xfrm>
              <a:prstGeom prst="rect">
                <a:avLst/>
              </a:prstGeom>
              <a:blipFill>
                <a:blip r:embed="rId3"/>
                <a:stretch>
                  <a:fillRect l="-702"/>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修正多项式</a:t>
              </a:r>
            </a:p>
          </p:txBody>
        </p:sp>
      </p:grpSp>
      <p:grpSp>
        <p:nvGrpSpPr>
          <p:cNvPr id="4" name="组合 3">
            <a:extLst>
              <a:ext uri="{FF2B5EF4-FFF2-40B4-BE49-F238E27FC236}">
                <a16:creationId xmlns:a16="http://schemas.microsoft.com/office/drawing/2014/main" id="{DADE16B2-D337-D00E-C930-E23A692BC0DC}"/>
              </a:ext>
            </a:extLst>
          </p:cNvPr>
          <p:cNvGrpSpPr/>
          <p:nvPr/>
        </p:nvGrpSpPr>
        <p:grpSpPr>
          <a:xfrm>
            <a:off x="-254000" y="201683"/>
            <a:ext cx="898070" cy="523220"/>
            <a:chOff x="-254000" y="201683"/>
            <a:chExt cx="898070" cy="523220"/>
          </a:xfrm>
          <a:solidFill>
            <a:srgbClr val="C00000"/>
          </a:solidFill>
        </p:grpSpPr>
        <p:sp>
          <p:nvSpPr>
            <p:cNvPr id="5" name="圆角矩形 4">
              <a:extLst>
                <a:ext uri="{FF2B5EF4-FFF2-40B4-BE49-F238E27FC236}">
                  <a16:creationId xmlns:a16="http://schemas.microsoft.com/office/drawing/2014/main" id="{6719081F-A778-F013-C113-D25B683560AD}"/>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D935962-9147-267B-92EE-AE83A16230A2}"/>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a:extLst>
              <a:ext uri="{FF2B5EF4-FFF2-40B4-BE49-F238E27FC236}">
                <a16:creationId xmlns:a16="http://schemas.microsoft.com/office/drawing/2014/main" id="{963C78CE-678F-B561-B3B5-3FDD6F0FC607}"/>
              </a:ext>
            </a:extLst>
          </p:cNvPr>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理论方法</a:t>
            </a:r>
          </a:p>
        </p:txBody>
      </p:sp>
      <p:grpSp>
        <p:nvGrpSpPr>
          <p:cNvPr id="8" name="组合 7">
            <a:extLst>
              <a:ext uri="{FF2B5EF4-FFF2-40B4-BE49-F238E27FC236}">
                <a16:creationId xmlns:a16="http://schemas.microsoft.com/office/drawing/2014/main" id="{DBBF4501-3F32-6BB6-A496-C1D44B17AA16}"/>
              </a:ext>
            </a:extLst>
          </p:cNvPr>
          <p:cNvGrpSpPr/>
          <p:nvPr/>
        </p:nvGrpSpPr>
        <p:grpSpPr>
          <a:xfrm>
            <a:off x="2584397" y="217491"/>
            <a:ext cx="10096500" cy="439541"/>
            <a:chOff x="2584397" y="217491"/>
            <a:chExt cx="10096500" cy="439541"/>
          </a:xfrm>
          <a:solidFill>
            <a:srgbClr val="C00000"/>
          </a:solidFill>
        </p:grpSpPr>
        <p:sp>
          <p:nvSpPr>
            <p:cNvPr id="9" name="圆角矩形 3">
              <a:extLst>
                <a:ext uri="{FF2B5EF4-FFF2-40B4-BE49-F238E27FC236}">
                  <a16:creationId xmlns:a16="http://schemas.microsoft.com/office/drawing/2014/main" id="{8E0ACCB9-360C-3956-DA96-6AA36097A8A9}"/>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7">
              <a:extLst>
                <a:ext uri="{FF2B5EF4-FFF2-40B4-BE49-F238E27FC236}">
                  <a16:creationId xmlns:a16="http://schemas.microsoft.com/office/drawing/2014/main" id="{C066D934-F10B-9BB7-D8CD-453C4134006F}"/>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5F3E13D-B579-902F-26BD-DE9859F40615}"/>
                </a:ext>
              </a:extLst>
            </p:cNvPr>
            <p:cNvSpPr/>
            <p:nvPr/>
          </p:nvSpPr>
          <p:spPr>
            <a:xfrm>
              <a:off x="2738614" y="239783"/>
              <a:ext cx="1940588"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THEORETICAL METHOD</a:t>
              </a:r>
            </a:p>
          </p:txBody>
        </p:sp>
      </p:grpSp>
      <p:pic>
        <p:nvPicPr>
          <p:cNvPr id="18" name="图片 17">
            <a:extLst>
              <a:ext uri="{FF2B5EF4-FFF2-40B4-BE49-F238E27FC236}">
                <a16:creationId xmlns:a16="http://schemas.microsoft.com/office/drawing/2014/main" id="{41A2E65A-A8B0-554E-9533-0CB03CE36F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Tree>
    <p:extLst>
      <p:ext uri="{BB962C8B-B14F-4D97-AF65-F5344CB8AC3E}">
        <p14:creationId xmlns:p14="http://schemas.microsoft.com/office/powerpoint/2010/main" val="3767626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7" y="1741222"/>
                <a:ext cx="11293814" cy="4832090"/>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采用</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Lipkin-</a:t>
                </a:r>
                <a:r>
                  <a:rPr lang="en-US" altLang="zh-CN" sz="2400" kern="100" dirty="0" err="1">
                    <a:latin typeface="微软雅黑" panose="020B0503020204020204" pitchFamily="34" charset="-122"/>
                    <a:ea typeface="微软雅黑" panose="020B0503020204020204" pitchFamily="34" charset="-122"/>
                    <a:cs typeface="Times New Roman" panose="02020603050405020304" pitchFamily="18" charset="0"/>
                  </a:rPr>
                  <a:t>Nogami</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(LN)</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方法来处理配对能计算。</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这种处理方法不仅能避免虚假配对相变，还能克服简单</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BCS</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计算中出现的粒子数涨落问题。</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偶偶核系统在</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配对解</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Δ≠0</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）处的</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LN</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配对能</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𝐸</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LN</m:t>
                          </m:r>
                        </m:sub>
                      </m:sSub>
                      <m:r>
                        <a:rPr lang="zh-CN" altLang="el-GR" sz="2400" i="1" kern="100" smtClean="0">
                          <a:latin typeface="Cambria Math" panose="02040503050406030204" pitchFamily="18" charset="0"/>
                          <a:cs typeface="Times New Roman" panose="02020603050405020304" pitchFamily="18" charset="0"/>
                        </a:rPr>
                        <m:t> </m:t>
                      </m:r>
                      <m:r>
                        <a:rPr lang="en-US" altLang="zh-CN" sz="2400" i="1" kern="100">
                          <a:latin typeface="Cambria Math" panose="02040503050406030204" pitchFamily="18" charset="0"/>
                          <a:cs typeface="Times New Roman" panose="02020603050405020304" pitchFamily="18" charset="0"/>
                        </a:rPr>
                        <m:t>(</m:t>
                      </m:r>
                      <m:r>
                        <m:rPr>
                          <m:sty m:val="p"/>
                        </m:rPr>
                        <a:rPr lang="en-US" altLang="zh-CN" sz="2400" kern="100">
                          <a:latin typeface="Cambria Math" panose="02040503050406030204" pitchFamily="18" charset="0"/>
                          <a:cs typeface="Times New Roman" panose="02020603050405020304" pitchFamily="18" charset="0"/>
                        </a:rPr>
                        <m:t>Δ</m:t>
                      </m:r>
                      <m:r>
                        <a:rPr lang="el-GR"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0)</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grow m:val="on"/>
                          <m:sup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sub>
                        <m:sup/>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e>
                      </m:nary>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Δ</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num>
                        <m:den>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𝐺</m:t>
                          </m:r>
                        </m:den>
                      </m:f>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𝐺</m:t>
                      </m:r>
                      <m:nary>
                        <m:naryPr>
                          <m:chr m:val="∑"/>
                          <m:limLoc m:val="undOvr"/>
                          <m:grow m:val="on"/>
                          <m:sup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sub>
                        <m:sup/>
                        <m:e>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4</m:t>
                              </m:r>
                            </m:sup>
                          </m:sSup>
                        </m:e>
                      </m:nary>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−4</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b>
                      </m:sSub>
                      <m:nary>
                        <m:naryPr>
                          <m:chr m:val="∑"/>
                          <m:limLoc m:val="undOvr"/>
                          <m:grow m:val="on"/>
                          <m:sup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sub>
                        <m:sup/>
                        <m:e>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𝑢</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e>
                      </m:nary>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14:m>
                  <m:oMath xmlns:m="http://schemas.openxmlformats.org/officeDocument/2006/math">
                    <m:sSup>
                      <m:sSup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占据概率；</a:t>
                </a:r>
                <a:r>
                  <a:rPr lang="zh-CN" altLang="zh-CN" sz="2400" kern="100" dirty="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𝑒</m:t>
                        </m:r>
                      </m:e>
                      <m:sub>
                        <m:r>
                          <a:rPr lang="en-US" altLang="zh-CN" sz="2400" i="1" kern="100">
                            <a:latin typeface="Cambria Math" panose="02040503050406030204" pitchFamily="18" charset="0"/>
                            <a:cs typeface="Times New Roman" panose="02020603050405020304" pitchFamily="18" charset="0"/>
                          </a:rPr>
                          <m:t>𝑘</m:t>
                        </m:r>
                      </m:sub>
                    </m:sSub>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单粒子能级</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14:m>
                  <m:oMath xmlns:m="http://schemas.openxmlformats.org/officeDocument/2006/math">
                    <m:r>
                      <m:rPr>
                        <m:sty m:val="p"/>
                      </m:rPr>
                      <a:rPr lang="en-US" altLang="zh-CN" sz="2400" kern="100" smtClean="0">
                        <a:effectLst/>
                        <a:latin typeface="Cambria Math" panose="02040503050406030204" pitchFamily="18" charset="0"/>
                        <a:ea typeface="宋体" panose="02010600030101010101" pitchFamily="2" charset="-122"/>
                        <a:cs typeface="Times New Roman" panose="02020603050405020304" pitchFamily="18" charset="0"/>
                      </a:rPr>
                      <m:t>Δ</m:t>
                    </m:r>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配对能隙；</a:t>
                </a:r>
                <a:r>
                  <a:rPr lang="zh-CN" altLang="zh-CN" sz="2400" kern="100" dirty="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𝜆</m:t>
                        </m:r>
                      </m:e>
                      <m:sub>
                        <m:r>
                          <a:rPr lang="en-US" altLang="zh-CN" sz="2400" i="1" kern="100">
                            <a:latin typeface="Cambria Math" panose="02040503050406030204" pitchFamily="18" charset="0"/>
                            <a:cs typeface="Times New Roman" panose="02020603050405020304" pitchFamily="18" charset="0"/>
                          </a:rPr>
                          <m:t>2</m:t>
                        </m:r>
                      </m:sub>
                    </m:sSub>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粒子数涨落常数</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单极子配对强度</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G</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由平均间隙法确定</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428017" y="1741222"/>
                <a:ext cx="11293814" cy="4832090"/>
              </a:xfrm>
              <a:prstGeom prst="rect">
                <a:avLst/>
              </a:prstGeom>
              <a:blipFill>
                <a:blip r:embed="rId3"/>
                <a:stretch>
                  <a:fillRect l="-702" b="-2020"/>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配对能</a:t>
              </a:r>
            </a:p>
          </p:txBody>
        </p:sp>
      </p:grpSp>
      <p:grpSp>
        <p:nvGrpSpPr>
          <p:cNvPr id="4" name="组合 3">
            <a:extLst>
              <a:ext uri="{FF2B5EF4-FFF2-40B4-BE49-F238E27FC236}">
                <a16:creationId xmlns:a16="http://schemas.microsoft.com/office/drawing/2014/main" id="{DADE16B2-D337-D00E-C930-E23A692BC0DC}"/>
              </a:ext>
            </a:extLst>
          </p:cNvPr>
          <p:cNvGrpSpPr/>
          <p:nvPr/>
        </p:nvGrpSpPr>
        <p:grpSpPr>
          <a:xfrm>
            <a:off x="-254000" y="201683"/>
            <a:ext cx="898070" cy="523220"/>
            <a:chOff x="-254000" y="201683"/>
            <a:chExt cx="898070" cy="523220"/>
          </a:xfrm>
          <a:solidFill>
            <a:srgbClr val="C00000"/>
          </a:solidFill>
        </p:grpSpPr>
        <p:sp>
          <p:nvSpPr>
            <p:cNvPr id="5" name="圆角矩形 4">
              <a:extLst>
                <a:ext uri="{FF2B5EF4-FFF2-40B4-BE49-F238E27FC236}">
                  <a16:creationId xmlns:a16="http://schemas.microsoft.com/office/drawing/2014/main" id="{6719081F-A778-F013-C113-D25B683560AD}"/>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D935962-9147-267B-92EE-AE83A16230A2}"/>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a:extLst>
              <a:ext uri="{FF2B5EF4-FFF2-40B4-BE49-F238E27FC236}">
                <a16:creationId xmlns:a16="http://schemas.microsoft.com/office/drawing/2014/main" id="{963C78CE-678F-B561-B3B5-3FDD6F0FC607}"/>
              </a:ext>
            </a:extLst>
          </p:cNvPr>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理论方法</a:t>
            </a:r>
          </a:p>
        </p:txBody>
      </p:sp>
      <p:grpSp>
        <p:nvGrpSpPr>
          <p:cNvPr id="8" name="组合 7">
            <a:extLst>
              <a:ext uri="{FF2B5EF4-FFF2-40B4-BE49-F238E27FC236}">
                <a16:creationId xmlns:a16="http://schemas.microsoft.com/office/drawing/2014/main" id="{DBBF4501-3F32-6BB6-A496-C1D44B17AA16}"/>
              </a:ext>
            </a:extLst>
          </p:cNvPr>
          <p:cNvGrpSpPr/>
          <p:nvPr/>
        </p:nvGrpSpPr>
        <p:grpSpPr>
          <a:xfrm>
            <a:off x="2584397" y="217491"/>
            <a:ext cx="10096500" cy="439541"/>
            <a:chOff x="2584397" y="217491"/>
            <a:chExt cx="10096500" cy="439541"/>
          </a:xfrm>
          <a:solidFill>
            <a:srgbClr val="C00000"/>
          </a:solidFill>
        </p:grpSpPr>
        <p:sp>
          <p:nvSpPr>
            <p:cNvPr id="9" name="圆角矩形 3">
              <a:extLst>
                <a:ext uri="{FF2B5EF4-FFF2-40B4-BE49-F238E27FC236}">
                  <a16:creationId xmlns:a16="http://schemas.microsoft.com/office/drawing/2014/main" id="{8E0ACCB9-360C-3956-DA96-6AA36097A8A9}"/>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7">
              <a:extLst>
                <a:ext uri="{FF2B5EF4-FFF2-40B4-BE49-F238E27FC236}">
                  <a16:creationId xmlns:a16="http://schemas.microsoft.com/office/drawing/2014/main" id="{C066D934-F10B-9BB7-D8CD-453C4134006F}"/>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5F3E13D-B579-902F-26BD-DE9859F40615}"/>
                </a:ext>
              </a:extLst>
            </p:cNvPr>
            <p:cNvSpPr/>
            <p:nvPr/>
          </p:nvSpPr>
          <p:spPr>
            <a:xfrm>
              <a:off x="2738614" y="239783"/>
              <a:ext cx="1940588"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THEORETICAL METHOD</a:t>
              </a:r>
            </a:p>
          </p:txBody>
        </p:sp>
      </p:grpSp>
      <p:pic>
        <p:nvPicPr>
          <p:cNvPr id="18" name="图片 17">
            <a:extLst>
              <a:ext uri="{FF2B5EF4-FFF2-40B4-BE49-F238E27FC236}">
                <a16:creationId xmlns:a16="http://schemas.microsoft.com/office/drawing/2014/main" id="{41A2E65A-A8B0-554E-9533-0CB03CE36F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Tree>
    <p:extLst>
      <p:ext uri="{BB962C8B-B14F-4D97-AF65-F5344CB8AC3E}">
        <p14:creationId xmlns:p14="http://schemas.microsoft.com/office/powerpoint/2010/main" val="1751178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F0E9D6A-15F2-45A9-ACD1-D285C29876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1" name="矩形 10"/>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10" name="矩形 9"/>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1</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2950335" y="2781038"/>
            <a:ext cx="1415764" cy="830993"/>
          </a:xfrm>
          <a:prstGeom prst="rect">
            <a:avLst/>
          </a:prstGeom>
          <a:noFill/>
        </p:spPr>
        <p:txBody>
          <a:bodyPr wrap="none" lIns="91436" tIns="45718" rIns="91436" bIns="45718"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引言</a:t>
            </a:r>
          </a:p>
        </p:txBody>
      </p:sp>
      <p:sp>
        <p:nvSpPr>
          <p:cNvPr id="16" name="矩形 15"/>
          <p:cNvSpPr/>
          <p:nvPr/>
        </p:nvSpPr>
        <p:spPr>
          <a:xfrm>
            <a:off x="2944800" y="3581999"/>
            <a:ext cx="1987138" cy="369328"/>
          </a:xfrm>
          <a:prstGeom prst="rect">
            <a:avLst/>
          </a:prstGeom>
        </p:spPr>
        <p:txBody>
          <a:bodyPr wrap="none" lIns="91436" tIns="45718" rIns="91436" bIns="45718">
            <a:spAutoFit/>
          </a:bodyPr>
          <a:lstStyle/>
          <a:p>
            <a:pPr algn="ctr"/>
            <a:r>
              <a:rPr lang="en-US" altLang="zh-CN" sz="1800" dirty="0">
                <a:solidFill>
                  <a:schemeClr val="bg1"/>
                </a:solidFill>
                <a:latin typeface="微软雅黑" panose="020B0503020204020204" pitchFamily="34" charset="-122"/>
                <a:ea typeface="微软雅黑" panose="020B0503020204020204" pitchFamily="34" charset="-122"/>
              </a:rPr>
              <a:t>INTRODUCTION</a:t>
            </a:r>
          </a:p>
        </p:txBody>
      </p:sp>
      <p:pic>
        <p:nvPicPr>
          <p:cNvPr id="13" name="图片 12">
            <a:extLst>
              <a:ext uri="{FF2B5EF4-FFF2-40B4-BE49-F238E27FC236}">
                <a16:creationId xmlns:a16="http://schemas.microsoft.com/office/drawing/2014/main" id="{6E1E5760-E4A8-446D-817A-0360B0C0974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7" y="1741222"/>
                <a:ext cx="11293814" cy="4560862"/>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对于</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Δ=0</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无配对解</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情形</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𝐸</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LN</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Δ</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nary>
                        <m:naryPr>
                          <m:chr m:val="∑"/>
                          <m:limLoc m:val="undOvr"/>
                          <m:grow m:val="on"/>
                          <m:sup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sub>
                        <m:sup/>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e>
                      </m:nary>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𝐺</m:t>
                      </m:r>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𝑁</m:t>
                          </m:r>
                        </m:num>
                        <m:den>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den>
                      </m:f>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所需要的配对相关性，表示为配对解与无配对解之差</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endParaRPr lang="en-US" altLang="zh-CN" sz="2400" i="1" kern="100" dirty="0">
                  <a:effectLst/>
                  <a:latin typeface="Cambria Math" panose="02040503050406030204" pitchFamily="18" charset="0"/>
                  <a:ea typeface="宋体"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t>𝛿</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𝐸</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pair</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𝐿𝑁</m:t>
                          </m:r>
                        </m:sub>
                      </m:sSub>
                      <m:r>
                        <a:rPr lang="en-US" altLang="zh-CN" sz="2400" i="1" kern="100">
                          <a:latin typeface="Cambria Math" panose="02040503050406030204" pitchFamily="18" charset="0"/>
                          <a:cs typeface="Times New Roman" panose="02020603050405020304" pitchFamily="18" charset="0"/>
                        </a:rPr>
                        <m:t>(</m:t>
                      </m:r>
                      <m:r>
                        <m:rPr>
                          <m:sty m:val="p"/>
                        </m:rPr>
                        <a:rPr lang="en-US" altLang="zh-CN" sz="2400" kern="100">
                          <a:latin typeface="Cambria Math" panose="02040503050406030204" pitchFamily="18" charset="0"/>
                          <a:cs typeface="Times New Roman" panose="02020603050405020304" pitchFamily="18" charset="0"/>
                        </a:rPr>
                        <m:t>Δ</m:t>
                      </m:r>
                      <m:r>
                        <a:rPr lang="el-GR" altLang="zh-CN" sz="2400" i="1" kern="100">
                          <a:latin typeface="Cambria Math" panose="02040503050406030204" pitchFamily="18" charset="0"/>
                          <a:cs typeface="Times New Roman" panose="02020603050405020304" pitchFamily="18" charset="0"/>
                        </a:rPr>
                        <m:t>≠</m:t>
                      </m:r>
                      <m:r>
                        <a:rPr lang="en-US" altLang="zh-CN" sz="2400" i="1" kern="100">
                          <a:latin typeface="Cambria Math" panose="02040503050406030204" pitchFamily="18" charset="0"/>
                          <a:cs typeface="Times New Roman" panose="02020603050405020304" pitchFamily="18" charset="0"/>
                        </a:rPr>
                        <m:t>0)</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𝐿𝑁</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Δ</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grow m:val="on"/>
                          <m:sup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sub>
                        <m:sup/>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e>
                      </m:nary>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Δ</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num>
                        <m:den>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𝐺</m:t>
                          </m:r>
                        </m:den>
                      </m:f>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𝐺</m:t>
                      </m:r>
                      <m:nary>
                        <m:naryPr>
                          <m:chr m:val="∑"/>
                          <m:limLoc m:val="undOvr"/>
                          <m:grow m:val="on"/>
                          <m:sup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sub>
                        <m:sup/>
                        <m:e>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4</m:t>
                              </m:r>
                            </m:sup>
                          </m:sSup>
                        </m:e>
                      </m:nary>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−4</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b>
                      </m:sSub>
                      <m:nary>
                        <m:naryPr>
                          <m:chr m:val="∑"/>
                          <m:limLoc m:val="undOvr"/>
                          <m:grow m:val="on"/>
                          <m:sup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sub>
                        <m:sup/>
                        <m:e>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𝑢</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e>
                      </m:nary>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𝑣</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𝐺</m:t>
                      </m:r>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𝑁</m:t>
                          </m:r>
                        </m:num>
                        <m:den>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limLoc m:val="undOvr"/>
                          <m:grow m:val="on"/>
                          <m:sup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sub>
                        <m:sup/>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sub>
                          </m:sSub>
                        </m:e>
                      </m:nary>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428017" y="1741222"/>
                <a:ext cx="11293814" cy="4560862"/>
              </a:xfrm>
              <a:prstGeom prst="rect">
                <a:avLst/>
              </a:prstGeom>
              <a:blipFill>
                <a:blip r:embed="rId3"/>
                <a:stretch>
                  <a:fillRect l="-702"/>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配对相关性</a:t>
              </a:r>
            </a:p>
          </p:txBody>
        </p:sp>
      </p:grpSp>
      <p:grpSp>
        <p:nvGrpSpPr>
          <p:cNvPr id="4" name="组合 3">
            <a:extLst>
              <a:ext uri="{FF2B5EF4-FFF2-40B4-BE49-F238E27FC236}">
                <a16:creationId xmlns:a16="http://schemas.microsoft.com/office/drawing/2014/main" id="{DADE16B2-D337-D00E-C930-E23A692BC0DC}"/>
              </a:ext>
            </a:extLst>
          </p:cNvPr>
          <p:cNvGrpSpPr/>
          <p:nvPr/>
        </p:nvGrpSpPr>
        <p:grpSpPr>
          <a:xfrm>
            <a:off x="-254000" y="201683"/>
            <a:ext cx="898070" cy="523220"/>
            <a:chOff x="-254000" y="201683"/>
            <a:chExt cx="898070" cy="523220"/>
          </a:xfrm>
          <a:solidFill>
            <a:srgbClr val="C00000"/>
          </a:solidFill>
        </p:grpSpPr>
        <p:sp>
          <p:nvSpPr>
            <p:cNvPr id="5" name="圆角矩形 4">
              <a:extLst>
                <a:ext uri="{FF2B5EF4-FFF2-40B4-BE49-F238E27FC236}">
                  <a16:creationId xmlns:a16="http://schemas.microsoft.com/office/drawing/2014/main" id="{6719081F-A778-F013-C113-D25B683560AD}"/>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D935962-9147-267B-92EE-AE83A16230A2}"/>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a:extLst>
              <a:ext uri="{FF2B5EF4-FFF2-40B4-BE49-F238E27FC236}">
                <a16:creationId xmlns:a16="http://schemas.microsoft.com/office/drawing/2014/main" id="{963C78CE-678F-B561-B3B5-3FDD6F0FC607}"/>
              </a:ext>
            </a:extLst>
          </p:cNvPr>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理论方法</a:t>
            </a:r>
          </a:p>
        </p:txBody>
      </p:sp>
      <p:grpSp>
        <p:nvGrpSpPr>
          <p:cNvPr id="8" name="组合 7">
            <a:extLst>
              <a:ext uri="{FF2B5EF4-FFF2-40B4-BE49-F238E27FC236}">
                <a16:creationId xmlns:a16="http://schemas.microsoft.com/office/drawing/2014/main" id="{DBBF4501-3F32-6BB6-A496-C1D44B17AA16}"/>
              </a:ext>
            </a:extLst>
          </p:cNvPr>
          <p:cNvGrpSpPr/>
          <p:nvPr/>
        </p:nvGrpSpPr>
        <p:grpSpPr>
          <a:xfrm>
            <a:off x="2584397" y="217491"/>
            <a:ext cx="10096500" cy="439541"/>
            <a:chOff x="2584397" y="217491"/>
            <a:chExt cx="10096500" cy="439541"/>
          </a:xfrm>
          <a:solidFill>
            <a:srgbClr val="C00000"/>
          </a:solidFill>
        </p:grpSpPr>
        <p:sp>
          <p:nvSpPr>
            <p:cNvPr id="9" name="圆角矩形 3">
              <a:extLst>
                <a:ext uri="{FF2B5EF4-FFF2-40B4-BE49-F238E27FC236}">
                  <a16:creationId xmlns:a16="http://schemas.microsoft.com/office/drawing/2014/main" id="{8E0ACCB9-360C-3956-DA96-6AA36097A8A9}"/>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7">
              <a:extLst>
                <a:ext uri="{FF2B5EF4-FFF2-40B4-BE49-F238E27FC236}">
                  <a16:creationId xmlns:a16="http://schemas.microsoft.com/office/drawing/2014/main" id="{C066D934-F10B-9BB7-D8CD-453C4134006F}"/>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5F3E13D-B579-902F-26BD-DE9859F40615}"/>
                </a:ext>
              </a:extLst>
            </p:cNvPr>
            <p:cNvSpPr/>
            <p:nvPr/>
          </p:nvSpPr>
          <p:spPr>
            <a:xfrm>
              <a:off x="2738614" y="239783"/>
              <a:ext cx="1940588"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THEORETICAL METHOD</a:t>
              </a:r>
            </a:p>
          </p:txBody>
        </p:sp>
      </p:grpSp>
      <p:pic>
        <p:nvPicPr>
          <p:cNvPr id="18" name="图片 17">
            <a:extLst>
              <a:ext uri="{FF2B5EF4-FFF2-40B4-BE49-F238E27FC236}">
                <a16:creationId xmlns:a16="http://schemas.microsoft.com/office/drawing/2014/main" id="{41A2E65A-A8B0-554E-9533-0CB03CE36F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Tree>
    <p:extLst>
      <p:ext uri="{BB962C8B-B14F-4D97-AF65-F5344CB8AC3E}">
        <p14:creationId xmlns:p14="http://schemas.microsoft.com/office/powerpoint/2010/main" val="2532581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CF4E2A5D-6F73-441E-A422-1B29E57CD18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7" name="矩形 16">
            <a:extLst>
              <a:ext uri="{FF2B5EF4-FFF2-40B4-BE49-F238E27FC236}">
                <a16:creationId xmlns:a16="http://schemas.microsoft.com/office/drawing/2014/main" id="{A151277F-97A4-430A-9EA0-75E8FFD35626}"/>
              </a:ext>
            </a:extLst>
          </p:cNvPr>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3</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a:extLst>
              <a:ext uri="{FF2B5EF4-FFF2-40B4-BE49-F238E27FC236}">
                <a16:creationId xmlns:a16="http://schemas.microsoft.com/office/drawing/2014/main" id="{ECC41A5F-7025-4325-9B22-2736F0649395}"/>
              </a:ext>
            </a:extLst>
          </p:cNvPr>
          <p:cNvSpPr txBox="1"/>
          <p:nvPr/>
        </p:nvSpPr>
        <p:spPr>
          <a:xfrm>
            <a:off x="2950335" y="2781038"/>
            <a:ext cx="4496031" cy="830993"/>
          </a:xfrm>
          <a:prstGeom prst="rect">
            <a:avLst/>
          </a:prstGeom>
          <a:noFill/>
        </p:spPr>
        <p:txBody>
          <a:bodyPr wrap="none" lIns="91436" tIns="45718" rIns="91436" bIns="45718"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研究结果与讨论</a:t>
            </a:r>
          </a:p>
        </p:txBody>
      </p:sp>
      <p:sp>
        <p:nvSpPr>
          <p:cNvPr id="15" name="矩形 14">
            <a:extLst>
              <a:ext uri="{FF2B5EF4-FFF2-40B4-BE49-F238E27FC236}">
                <a16:creationId xmlns:a16="http://schemas.microsoft.com/office/drawing/2014/main" id="{3619CE75-E8A8-4457-BCAC-EFC20117EF58}"/>
              </a:ext>
            </a:extLst>
          </p:cNvPr>
          <p:cNvSpPr/>
          <p:nvPr/>
        </p:nvSpPr>
        <p:spPr>
          <a:xfrm>
            <a:off x="2992344" y="3581999"/>
            <a:ext cx="3215039"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RESULTS AND DISCUSSION</a:t>
            </a:r>
          </a:p>
        </p:txBody>
      </p:sp>
      <p:pic>
        <p:nvPicPr>
          <p:cNvPr id="12" name="图片 11">
            <a:extLst>
              <a:ext uri="{FF2B5EF4-FFF2-40B4-BE49-F238E27FC236}">
                <a16:creationId xmlns:a16="http://schemas.microsoft.com/office/drawing/2014/main" id="{526BE7FA-5DB6-459E-88CD-45CFA39AEE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7" y="1741222"/>
                <a:ext cx="11293814" cy="5013037"/>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通过理论计算，获得每个采样形变格点上的总能量后，借助样条函数等插值技术，就可以构建平滑的势能图，进而研究核的各种性质及相关物理量。</a:t>
                </a:r>
              </a:p>
              <a:p>
                <a:pPr>
                  <a:lnSpc>
                    <a:spcPct val="150000"/>
                  </a:lnSpc>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限制为轴对称形状，并在七维形变空间上进行数值计算。</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分别计算</a:t>
                </a:r>
                <a14:m>
                  <m:oMath xmlns:m="http://schemas.openxmlformats.org/officeDocument/2006/math">
                    <m: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4</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5</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6</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7</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8</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形变的</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(25</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13</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13</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个点，取形变步长为</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0.05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主要关注高阶多极形变及其耦合如何影响势能格局。</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428017" y="1741222"/>
                <a:ext cx="11293814" cy="5013037"/>
              </a:xfrm>
              <a:prstGeom prst="rect">
                <a:avLst/>
              </a:prstGeom>
              <a:blipFill>
                <a:blip r:embed="rId3"/>
                <a:stretch>
                  <a:fillRect l="-702" r="-2644" b="-1946"/>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计算的选择</a:t>
              </a:r>
            </a:p>
          </p:txBody>
        </p:sp>
      </p:grpSp>
      <p:grpSp>
        <p:nvGrpSpPr>
          <p:cNvPr id="2" name="组合 1">
            <a:extLst>
              <a:ext uri="{FF2B5EF4-FFF2-40B4-BE49-F238E27FC236}">
                <a16:creationId xmlns:a16="http://schemas.microsoft.com/office/drawing/2014/main" id="{32950061-A08E-8BD0-47DC-2FC949CC045D}"/>
              </a:ext>
            </a:extLst>
          </p:cNvPr>
          <p:cNvGrpSpPr/>
          <p:nvPr/>
        </p:nvGrpSpPr>
        <p:grpSpPr>
          <a:xfrm>
            <a:off x="-254000" y="201683"/>
            <a:ext cx="898070" cy="523220"/>
            <a:chOff x="-254000" y="201683"/>
            <a:chExt cx="898070" cy="523220"/>
          </a:xfrm>
          <a:solidFill>
            <a:srgbClr val="C00000"/>
          </a:solidFill>
        </p:grpSpPr>
        <p:sp>
          <p:nvSpPr>
            <p:cNvPr id="10" name="圆角矩形 4">
              <a:extLst>
                <a:ext uri="{FF2B5EF4-FFF2-40B4-BE49-F238E27FC236}">
                  <a16:creationId xmlns:a16="http://schemas.microsoft.com/office/drawing/2014/main" id="{3142D3D1-CAA9-2409-7969-83E58A7C7B60}"/>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B648AFB-D98F-9959-F7A5-1AEF4F335F1E}"/>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AD91E4FC-5ADE-ADE7-62CE-953ABA586F51}"/>
              </a:ext>
            </a:extLst>
          </p:cNvPr>
          <p:cNvSpPr txBox="1"/>
          <p:nvPr/>
        </p:nvSpPr>
        <p:spPr>
          <a:xfrm>
            <a:off x="701167" y="144940"/>
            <a:ext cx="306102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研究结果与讨论</a:t>
            </a:r>
          </a:p>
        </p:txBody>
      </p:sp>
      <p:grpSp>
        <p:nvGrpSpPr>
          <p:cNvPr id="19" name="组合 18">
            <a:extLst>
              <a:ext uri="{FF2B5EF4-FFF2-40B4-BE49-F238E27FC236}">
                <a16:creationId xmlns:a16="http://schemas.microsoft.com/office/drawing/2014/main" id="{ABC51144-FAFE-20BB-10C4-CDEB18C6D121}"/>
              </a:ext>
            </a:extLst>
          </p:cNvPr>
          <p:cNvGrpSpPr/>
          <p:nvPr/>
        </p:nvGrpSpPr>
        <p:grpSpPr>
          <a:xfrm>
            <a:off x="3762189" y="217491"/>
            <a:ext cx="8918707" cy="439541"/>
            <a:chOff x="2584397" y="217491"/>
            <a:chExt cx="10096500" cy="439541"/>
          </a:xfrm>
          <a:solidFill>
            <a:srgbClr val="C00000"/>
          </a:solidFill>
        </p:grpSpPr>
        <p:sp>
          <p:nvSpPr>
            <p:cNvPr id="20" name="圆角矩形 3">
              <a:extLst>
                <a:ext uri="{FF2B5EF4-FFF2-40B4-BE49-F238E27FC236}">
                  <a16:creationId xmlns:a16="http://schemas.microsoft.com/office/drawing/2014/main" id="{44C79FFB-17DA-DBCC-A0DB-2C0A365753B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7">
              <a:extLst>
                <a:ext uri="{FF2B5EF4-FFF2-40B4-BE49-F238E27FC236}">
                  <a16:creationId xmlns:a16="http://schemas.microsoft.com/office/drawing/2014/main" id="{4CB27B5F-A138-7640-D248-07630C3ECE68}"/>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CA41767-4901-EC93-6A05-8F430B1B462E}"/>
                </a:ext>
              </a:extLst>
            </p:cNvPr>
            <p:cNvSpPr/>
            <p:nvPr/>
          </p:nvSpPr>
          <p:spPr>
            <a:xfrm>
              <a:off x="2752030" y="239783"/>
              <a:ext cx="2200083"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RESULTS AND DISCUSSION</a:t>
              </a:r>
            </a:p>
          </p:txBody>
        </p:sp>
      </p:grpSp>
      <p:pic>
        <p:nvPicPr>
          <p:cNvPr id="23" name="图片 22">
            <a:extLst>
              <a:ext uri="{FF2B5EF4-FFF2-40B4-BE49-F238E27FC236}">
                <a16:creationId xmlns:a16="http://schemas.microsoft.com/office/drawing/2014/main" id="{BDE5814F-9606-2649-9CBC-2293C89C67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Tree>
    <p:extLst>
      <p:ext uri="{BB962C8B-B14F-4D97-AF65-F5344CB8AC3E}">
        <p14:creationId xmlns:p14="http://schemas.microsoft.com/office/powerpoint/2010/main" val="4163819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7" y="1741222"/>
                <a:ext cx="5425684" cy="2797046"/>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14:m>
                  <m:oMath xmlns:m="http://schemas.openxmlformats.org/officeDocument/2006/math">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latin typeface="Cambria Math" panose="02040503050406030204" pitchFamily="18" charset="0"/>
                            <a:cs typeface="Times New Roman" panose="02020603050405020304" pitchFamily="18" charset="0"/>
                          </a:rPr>
                          <m:t> </m:t>
                        </m:r>
                      </m:e>
                      <m:sup>
                        <m:r>
                          <a:rPr lang="en-US" altLang="zh-CN" sz="2400" i="1" kern="100">
                            <a:latin typeface="Cambria Math" panose="02040503050406030204" pitchFamily="18" charset="0"/>
                            <a:cs typeface="Times New Roman" panose="02020603050405020304" pitchFamily="18" charset="0"/>
                          </a:rPr>
                          <m:t>248</m:t>
                        </m:r>
                      </m:sup>
                    </m:sSup>
                    <m:r>
                      <m:rPr>
                        <m:sty m:val="p"/>
                      </m:rPr>
                      <a:rPr lang="en-US" altLang="zh-CN" sz="2400" kern="100">
                        <a:latin typeface="Cambria Math" panose="02040503050406030204" pitchFamily="18" charset="0"/>
                        <a:cs typeface="Times New Roman" panose="02020603050405020304" pitchFamily="18" charset="0"/>
                      </a:rPr>
                      <m:t>No</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的宏观形变能与单独形变</a:t>
                </a:r>
                <a14:m>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l-GR" altLang="zh-CN" sz="2400" i="1" kern="100">
                            <a:latin typeface="Cambria Math" panose="02040503050406030204" pitchFamily="18" charset="0"/>
                            <a:cs typeface="Times New Roman" panose="02020603050405020304" pitchFamily="18" charset="0"/>
                          </a:rPr>
                          <m:t>𝜆</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的函数关系，</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λ = 2,3,4,5,6,7,8</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在子图</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中，</a:t>
                </a:r>
                <a:r>
                  <a:rPr lang="zh-CN" altLang="zh-CN" sz="2400" kern="100" dirty="0">
                    <a:effectLst/>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形变固定为</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428017" y="1741222"/>
                <a:ext cx="5425684" cy="2797046"/>
              </a:xfrm>
              <a:prstGeom prst="rect">
                <a:avLst/>
              </a:prstGeom>
              <a:blipFill>
                <a:blip r:embed="rId3"/>
                <a:stretch>
                  <a:fillRect l="-1461"/>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图</a:t>
              </a:r>
              <a:r>
                <a:rPr lang="en-US" altLang="zh-CN" sz="2800" dirty="0">
                  <a:solidFill>
                    <a:schemeClr val="bg1"/>
                  </a:solidFill>
                  <a:latin typeface="微软雅黑" panose="020B0503020204020204" pitchFamily="34" charset="-122"/>
                  <a:ea typeface="微软雅黑" panose="020B0503020204020204" pitchFamily="34" charset="-122"/>
                </a:rPr>
                <a:t>1</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id="{32950061-A08E-8BD0-47DC-2FC949CC045D}"/>
              </a:ext>
            </a:extLst>
          </p:cNvPr>
          <p:cNvGrpSpPr/>
          <p:nvPr/>
        </p:nvGrpSpPr>
        <p:grpSpPr>
          <a:xfrm>
            <a:off x="-254000" y="201683"/>
            <a:ext cx="898070" cy="523220"/>
            <a:chOff x="-254000" y="201683"/>
            <a:chExt cx="898070" cy="523220"/>
          </a:xfrm>
          <a:solidFill>
            <a:srgbClr val="C00000"/>
          </a:solidFill>
        </p:grpSpPr>
        <p:sp>
          <p:nvSpPr>
            <p:cNvPr id="10" name="圆角矩形 4">
              <a:extLst>
                <a:ext uri="{FF2B5EF4-FFF2-40B4-BE49-F238E27FC236}">
                  <a16:creationId xmlns:a16="http://schemas.microsoft.com/office/drawing/2014/main" id="{3142D3D1-CAA9-2409-7969-83E58A7C7B60}"/>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B648AFB-D98F-9959-F7A5-1AEF4F335F1E}"/>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AD91E4FC-5ADE-ADE7-62CE-953ABA586F51}"/>
              </a:ext>
            </a:extLst>
          </p:cNvPr>
          <p:cNvSpPr txBox="1"/>
          <p:nvPr/>
        </p:nvSpPr>
        <p:spPr>
          <a:xfrm>
            <a:off x="701167" y="144940"/>
            <a:ext cx="306102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研究结果与讨论</a:t>
            </a:r>
          </a:p>
        </p:txBody>
      </p:sp>
      <p:grpSp>
        <p:nvGrpSpPr>
          <p:cNvPr id="19" name="组合 18">
            <a:extLst>
              <a:ext uri="{FF2B5EF4-FFF2-40B4-BE49-F238E27FC236}">
                <a16:creationId xmlns:a16="http://schemas.microsoft.com/office/drawing/2014/main" id="{ABC51144-FAFE-20BB-10C4-CDEB18C6D121}"/>
              </a:ext>
            </a:extLst>
          </p:cNvPr>
          <p:cNvGrpSpPr/>
          <p:nvPr/>
        </p:nvGrpSpPr>
        <p:grpSpPr>
          <a:xfrm>
            <a:off x="3762189" y="217491"/>
            <a:ext cx="8918707" cy="439541"/>
            <a:chOff x="2584397" y="217491"/>
            <a:chExt cx="10096500" cy="439541"/>
          </a:xfrm>
          <a:solidFill>
            <a:srgbClr val="C00000"/>
          </a:solidFill>
        </p:grpSpPr>
        <p:sp>
          <p:nvSpPr>
            <p:cNvPr id="20" name="圆角矩形 3">
              <a:extLst>
                <a:ext uri="{FF2B5EF4-FFF2-40B4-BE49-F238E27FC236}">
                  <a16:creationId xmlns:a16="http://schemas.microsoft.com/office/drawing/2014/main" id="{44C79FFB-17DA-DBCC-A0DB-2C0A365753B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7">
              <a:extLst>
                <a:ext uri="{FF2B5EF4-FFF2-40B4-BE49-F238E27FC236}">
                  <a16:creationId xmlns:a16="http://schemas.microsoft.com/office/drawing/2014/main" id="{4CB27B5F-A138-7640-D248-07630C3ECE68}"/>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CA41767-4901-EC93-6A05-8F430B1B462E}"/>
                </a:ext>
              </a:extLst>
            </p:cNvPr>
            <p:cNvSpPr/>
            <p:nvPr/>
          </p:nvSpPr>
          <p:spPr>
            <a:xfrm>
              <a:off x="2752030" y="239783"/>
              <a:ext cx="2200083"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RESULTS AND DISCUSSION</a:t>
              </a:r>
            </a:p>
          </p:txBody>
        </p:sp>
      </p:grpSp>
      <p:pic>
        <p:nvPicPr>
          <p:cNvPr id="23" name="图片 22">
            <a:extLst>
              <a:ext uri="{FF2B5EF4-FFF2-40B4-BE49-F238E27FC236}">
                <a16:creationId xmlns:a16="http://schemas.microsoft.com/office/drawing/2014/main" id="{BDE5814F-9606-2649-9CBC-2293C89C67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pic>
        <p:nvPicPr>
          <p:cNvPr id="6" name="图片 5">
            <a:extLst>
              <a:ext uri="{FF2B5EF4-FFF2-40B4-BE49-F238E27FC236}">
                <a16:creationId xmlns:a16="http://schemas.microsoft.com/office/drawing/2014/main" id="{03E6A9CA-BAE9-0FB0-0967-5B4FB968AD3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338300" y="7199"/>
            <a:ext cx="5248921" cy="6845210"/>
          </a:xfrm>
          <a:prstGeom prst="rect">
            <a:avLst/>
          </a:prstGeom>
          <a:noFill/>
          <a:ln>
            <a:noFill/>
          </a:ln>
        </p:spPr>
      </p:pic>
    </p:spTree>
    <p:extLst>
      <p:ext uri="{BB962C8B-B14F-4D97-AF65-F5344CB8AC3E}">
        <p14:creationId xmlns:p14="http://schemas.microsoft.com/office/powerpoint/2010/main" val="2833465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7" y="1741222"/>
                <a:ext cx="11293814" cy="5037403"/>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14:m>
                  <m:oMath xmlns:m="http://schemas.openxmlformats.org/officeDocument/2006/math">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latin typeface="Cambria Math" panose="02040503050406030204" pitchFamily="18" charset="0"/>
                            <a:cs typeface="Times New Roman" panose="02020603050405020304" pitchFamily="18" charset="0"/>
                          </a:rPr>
                          <m:t> </m:t>
                        </m:r>
                      </m:e>
                      <m:sup>
                        <m:r>
                          <a:rPr lang="en-US" altLang="zh-CN" sz="2400" i="1" kern="100">
                            <a:latin typeface="Cambria Math" panose="02040503050406030204" pitchFamily="18" charset="0"/>
                            <a:cs typeface="Times New Roman" panose="02020603050405020304" pitchFamily="18" charset="0"/>
                          </a:rPr>
                          <m:t>248</m:t>
                        </m:r>
                      </m:sup>
                    </m:sSup>
                    <m:r>
                      <m:rPr>
                        <m:sty m:val="p"/>
                      </m:rPr>
                      <a:rPr lang="en-US" altLang="zh-CN" sz="2400" kern="100">
                        <a:latin typeface="Cambria Math" panose="02040503050406030204" pitchFamily="18" charset="0"/>
                        <a:cs typeface="Times New Roman" panose="02020603050405020304" pitchFamily="18" charset="0"/>
                      </a:rPr>
                      <m:t>No</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的宏观液滴能量随着</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𝛽</m:t>
                        </m:r>
                      </m:e>
                      <m:sub>
                        <m:r>
                          <a:rPr lang="en-US" altLang="zh-CN" sz="2400" i="1" kern="100">
                            <a:latin typeface="Cambria Math" panose="02040503050406030204" pitchFamily="18" charset="0"/>
                            <a:cs typeface="Times New Roman" panose="02020603050405020304" pitchFamily="18" charset="0"/>
                          </a:rPr>
                          <m:t>2</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的变化，仍然保持一个很小的常数。</a:t>
                </a: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如</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所示，球形附近的核刚度</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通常由</a:t>
                </a:r>
                <a14:m>
                  <m:oMath xmlns:m="http://schemas.openxmlformats.org/officeDocument/2006/math">
                    <m:r>
                      <a:rPr lang="en-US" altLang="zh-CN" sz="2400"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𝑙𝑑</m:t>
                        </m:r>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定义</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随着</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λ</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的增加而增加，表明更难发生高阶形变。</a:t>
                </a: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如</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所示，</a:t>
                </a:r>
                <a14:m>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 1.0</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的拉长情况下，核形状沿各形变自由度方向相对变软，出现了稳定的</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𝛽</m:t>
                        </m:r>
                      </m:e>
                      <m:sub>
                        <m:r>
                          <a:rPr lang="en-US" altLang="zh-CN" sz="2400" b="0" i="1" kern="100" smtClean="0">
                            <a:latin typeface="Cambria Math" panose="02040503050406030204" pitchFamily="18" charset="0"/>
                            <a:cs typeface="Times New Roman" panose="02020603050405020304" pitchFamily="18" charset="0"/>
                          </a:rPr>
                          <m:t>4</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形变。</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在</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𝛽</m:t>
                        </m:r>
                      </m:e>
                      <m:sub>
                        <m:r>
                          <a:rPr lang="en-US" altLang="zh-CN" sz="2400" b="0" i="1" kern="100" smtClean="0">
                            <a:latin typeface="Cambria Math" panose="02040503050406030204" pitchFamily="18" charset="0"/>
                            <a:cs typeface="Times New Roman" panose="02020603050405020304" pitchFamily="18" charset="0"/>
                          </a:rPr>
                          <m:t>6,7,8</m:t>
                        </m:r>
                      </m:sub>
                    </m:sSub>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&lt; 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处，沿</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𝛽</m:t>
                        </m:r>
                      </m:e>
                      <m:sub>
                        <m:r>
                          <a:rPr lang="en-US" altLang="zh-CN" sz="2400" i="1" kern="100">
                            <a:latin typeface="Cambria Math" panose="02040503050406030204" pitchFamily="18" charset="0"/>
                            <a:cs typeface="Times New Roman" panose="02020603050405020304" pitchFamily="18" charset="0"/>
                          </a:rPr>
                          <m:t>7,8</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的刚度与沿低阶形变</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𝛽</m:t>
                        </m:r>
                      </m:e>
                      <m:sub>
                        <m:r>
                          <a:rPr lang="en-US" altLang="zh-CN" sz="2400" i="1" kern="100">
                            <a:latin typeface="Cambria Math" panose="02040503050406030204" pitchFamily="18" charset="0"/>
                            <a:cs typeface="Times New Roman" panose="02020603050405020304" pitchFamily="18" charset="0"/>
                          </a:rPr>
                          <m:t>6</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的刚度几乎相同且较小，说明</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𝛽</m:t>
                        </m:r>
                      </m:e>
                      <m:sub>
                        <m:r>
                          <a:rPr lang="en-US" altLang="zh-CN" sz="2400" i="1" kern="100">
                            <a:latin typeface="Cambria Math" panose="02040503050406030204" pitchFamily="18" charset="0"/>
                            <a:cs typeface="Times New Roman" panose="02020603050405020304" pitchFamily="18" charset="0"/>
                          </a:rPr>
                          <m:t>7,8</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的高阶形变可能比</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𝛽</m:t>
                        </m:r>
                      </m:e>
                      <m:sub>
                        <m:r>
                          <a:rPr lang="en-US" altLang="zh-CN" sz="2400" b="0" i="1" kern="100" smtClean="0">
                            <a:latin typeface="Cambria Math" panose="02040503050406030204" pitchFamily="18" charset="0"/>
                            <a:cs typeface="Times New Roman" panose="02020603050405020304" pitchFamily="18" charset="0"/>
                          </a:rPr>
                          <m:t>6</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更有利。</a:t>
                </a:r>
              </a:p>
            </p:txBody>
          </p:sp>
        </mc:Choice>
        <mc:Fallback>
          <p:sp>
            <p:nvSpPr>
              <p:cNvPr id="12" name="矩形 11"/>
              <p:cNvSpPr>
                <a:spLocks noRot="1" noChangeAspect="1" noMove="1" noResize="1" noEditPoints="1" noAdjustHandles="1" noChangeArrowheads="1" noChangeShapeType="1" noTextEdit="1"/>
              </p:cNvSpPr>
              <p:nvPr/>
            </p:nvSpPr>
            <p:spPr>
              <a:xfrm>
                <a:off x="428017" y="1741222"/>
                <a:ext cx="11293814" cy="5037403"/>
              </a:xfrm>
              <a:prstGeom prst="rect">
                <a:avLst/>
              </a:prstGeom>
              <a:blipFill>
                <a:blip r:embed="rId3"/>
                <a:stretch>
                  <a:fillRect l="-702" r="-54" b="-1816"/>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图</a:t>
              </a:r>
              <a:r>
                <a:rPr lang="en-US" altLang="zh-CN" sz="2800" dirty="0">
                  <a:solidFill>
                    <a:schemeClr val="bg1"/>
                  </a:solidFill>
                  <a:latin typeface="微软雅黑" panose="020B0503020204020204" pitchFamily="34" charset="-122"/>
                  <a:ea typeface="微软雅黑" panose="020B0503020204020204" pitchFamily="34" charset="-122"/>
                </a:rPr>
                <a:t>1</a:t>
              </a:r>
              <a:r>
                <a:rPr lang="zh-CN" altLang="en-US" sz="2800" dirty="0">
                  <a:solidFill>
                    <a:schemeClr val="bg1"/>
                  </a:solidFill>
                  <a:latin typeface="微软雅黑" panose="020B0503020204020204" pitchFamily="34" charset="-122"/>
                  <a:ea typeface="微软雅黑" panose="020B0503020204020204" pitchFamily="34" charset="-122"/>
                </a:rPr>
                <a:t>的讨论</a:t>
              </a:r>
            </a:p>
          </p:txBody>
        </p:sp>
      </p:grpSp>
      <p:grpSp>
        <p:nvGrpSpPr>
          <p:cNvPr id="2" name="组合 1">
            <a:extLst>
              <a:ext uri="{FF2B5EF4-FFF2-40B4-BE49-F238E27FC236}">
                <a16:creationId xmlns:a16="http://schemas.microsoft.com/office/drawing/2014/main" id="{32950061-A08E-8BD0-47DC-2FC949CC045D}"/>
              </a:ext>
            </a:extLst>
          </p:cNvPr>
          <p:cNvGrpSpPr/>
          <p:nvPr/>
        </p:nvGrpSpPr>
        <p:grpSpPr>
          <a:xfrm>
            <a:off x="-254000" y="201683"/>
            <a:ext cx="898070" cy="523220"/>
            <a:chOff x="-254000" y="201683"/>
            <a:chExt cx="898070" cy="523220"/>
          </a:xfrm>
          <a:solidFill>
            <a:srgbClr val="C00000"/>
          </a:solidFill>
        </p:grpSpPr>
        <p:sp>
          <p:nvSpPr>
            <p:cNvPr id="10" name="圆角矩形 4">
              <a:extLst>
                <a:ext uri="{FF2B5EF4-FFF2-40B4-BE49-F238E27FC236}">
                  <a16:creationId xmlns:a16="http://schemas.microsoft.com/office/drawing/2014/main" id="{3142D3D1-CAA9-2409-7969-83E58A7C7B60}"/>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B648AFB-D98F-9959-F7A5-1AEF4F335F1E}"/>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AD91E4FC-5ADE-ADE7-62CE-953ABA586F51}"/>
              </a:ext>
            </a:extLst>
          </p:cNvPr>
          <p:cNvSpPr txBox="1"/>
          <p:nvPr/>
        </p:nvSpPr>
        <p:spPr>
          <a:xfrm>
            <a:off x="701167" y="144940"/>
            <a:ext cx="306102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研究结果与讨论</a:t>
            </a:r>
          </a:p>
        </p:txBody>
      </p:sp>
      <p:grpSp>
        <p:nvGrpSpPr>
          <p:cNvPr id="19" name="组合 18">
            <a:extLst>
              <a:ext uri="{FF2B5EF4-FFF2-40B4-BE49-F238E27FC236}">
                <a16:creationId xmlns:a16="http://schemas.microsoft.com/office/drawing/2014/main" id="{ABC51144-FAFE-20BB-10C4-CDEB18C6D121}"/>
              </a:ext>
            </a:extLst>
          </p:cNvPr>
          <p:cNvGrpSpPr/>
          <p:nvPr/>
        </p:nvGrpSpPr>
        <p:grpSpPr>
          <a:xfrm>
            <a:off x="3762189" y="217491"/>
            <a:ext cx="8918707" cy="439541"/>
            <a:chOff x="2584397" y="217491"/>
            <a:chExt cx="10096500" cy="439541"/>
          </a:xfrm>
          <a:solidFill>
            <a:srgbClr val="C00000"/>
          </a:solidFill>
        </p:grpSpPr>
        <p:sp>
          <p:nvSpPr>
            <p:cNvPr id="20" name="圆角矩形 3">
              <a:extLst>
                <a:ext uri="{FF2B5EF4-FFF2-40B4-BE49-F238E27FC236}">
                  <a16:creationId xmlns:a16="http://schemas.microsoft.com/office/drawing/2014/main" id="{44C79FFB-17DA-DBCC-A0DB-2C0A365753B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7">
              <a:extLst>
                <a:ext uri="{FF2B5EF4-FFF2-40B4-BE49-F238E27FC236}">
                  <a16:creationId xmlns:a16="http://schemas.microsoft.com/office/drawing/2014/main" id="{4CB27B5F-A138-7640-D248-07630C3ECE68}"/>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CA41767-4901-EC93-6A05-8F430B1B462E}"/>
                </a:ext>
              </a:extLst>
            </p:cNvPr>
            <p:cNvSpPr/>
            <p:nvPr/>
          </p:nvSpPr>
          <p:spPr>
            <a:xfrm>
              <a:off x="2752030" y="239783"/>
              <a:ext cx="2200083"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RESULTS AND DISCUSSION</a:t>
              </a:r>
            </a:p>
          </p:txBody>
        </p:sp>
      </p:grpSp>
      <p:pic>
        <p:nvPicPr>
          <p:cNvPr id="23" name="图片 22">
            <a:extLst>
              <a:ext uri="{FF2B5EF4-FFF2-40B4-BE49-F238E27FC236}">
                <a16:creationId xmlns:a16="http://schemas.microsoft.com/office/drawing/2014/main" id="{BDE5814F-9606-2649-9CBC-2293C89C67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Tree>
    <p:extLst>
      <p:ext uri="{BB962C8B-B14F-4D97-AF65-F5344CB8AC3E}">
        <p14:creationId xmlns:p14="http://schemas.microsoft.com/office/powerpoint/2010/main" val="12116869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6" y="1741222"/>
                <a:ext cx="5301575" cy="5013037"/>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14:m>
                  <m:oMath xmlns:m="http://schemas.openxmlformats.org/officeDocument/2006/math">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latin typeface="Cambria Math" panose="02040503050406030204" pitchFamily="18" charset="0"/>
                            <a:cs typeface="Times New Roman" panose="02020603050405020304" pitchFamily="18" charset="0"/>
                          </a:rPr>
                          <m:t> </m:t>
                        </m:r>
                      </m:e>
                      <m:sup>
                        <m:r>
                          <a:rPr lang="en-US" altLang="zh-CN" sz="2400" i="1" kern="100">
                            <a:latin typeface="Cambria Math" panose="02040503050406030204" pitchFamily="18" charset="0"/>
                            <a:cs typeface="Times New Roman" panose="02020603050405020304" pitchFamily="18" charset="0"/>
                          </a:rPr>
                          <m:t>248</m:t>
                        </m:r>
                      </m:sup>
                    </m:sSup>
                    <m:r>
                      <m:rPr>
                        <m:sty m:val="p"/>
                      </m:rPr>
                      <a:rPr lang="en-US" altLang="zh-CN" sz="2400" kern="100">
                        <a:latin typeface="Cambria Math" panose="02040503050406030204" pitchFamily="18" charset="0"/>
                        <a:cs typeface="Times New Roman" panose="02020603050405020304" pitchFamily="18" charset="0"/>
                      </a:rPr>
                      <m:t>No</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的中子单粒子能量与单独形变</a:t>
                </a:r>
                <a14:m>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5</m:t>
                        </m:r>
                      </m:sub>
                    </m:sSub>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𝛽</m:t>
                        </m:r>
                      </m:e>
                      <m:sub>
                        <m:r>
                          <a:rPr lang="en-US" altLang="zh-CN" sz="2400" b="0" i="1" kern="100" smtClean="0">
                            <a:latin typeface="Cambria Math" panose="02040503050406030204" pitchFamily="18" charset="0"/>
                            <a:cs typeface="Times New Roman" panose="02020603050405020304" pitchFamily="18" charset="0"/>
                          </a:rPr>
                          <m:t>6</m:t>
                        </m:r>
                      </m:sub>
                    </m:sSub>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𝛽</m:t>
                        </m:r>
                      </m:e>
                      <m:sub>
                        <m:r>
                          <a:rPr lang="en-US" altLang="zh-CN" sz="2400" b="0" i="1" kern="100" smtClean="0">
                            <a:latin typeface="Cambria Math" panose="02040503050406030204" pitchFamily="18" charset="0"/>
                            <a:cs typeface="Times New Roman" panose="02020603050405020304" pitchFamily="18" charset="0"/>
                          </a:rPr>
                          <m:t>7</m:t>
                        </m:r>
                      </m:sub>
                    </m:sSub>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(c)</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𝛽</m:t>
                        </m:r>
                      </m:e>
                      <m:sub>
                        <m:r>
                          <a:rPr lang="en-US" altLang="zh-CN" sz="2400" b="0" i="1" kern="100" smtClean="0">
                            <a:latin typeface="Cambria Math" panose="02040503050406030204" pitchFamily="18" charset="0"/>
                            <a:cs typeface="Times New Roman" panose="02020603050405020304" pitchFamily="18" charset="0"/>
                          </a:rPr>
                          <m:t>8</m:t>
                        </m:r>
                      </m:sub>
                    </m:sSub>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的关系。</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对于每个子图，将其他形变参数设为</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，并给出球量子数</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nlj</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作为标签。</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在</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中，</a:t>
                </a:r>
                <a:r>
                  <a:rPr lang="zh-CN" altLang="en-US" sz="24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红色实线</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2400"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蓝色虚线</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分别表示正负宇称。</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428016" y="1741222"/>
                <a:ext cx="5301575" cy="5013037"/>
              </a:xfrm>
              <a:prstGeom prst="rect">
                <a:avLst/>
              </a:prstGeom>
              <a:blipFill>
                <a:blip r:embed="rId3"/>
                <a:stretch>
                  <a:fillRect l="-1494" r="-2184" b="-1946"/>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图</a:t>
              </a:r>
              <a:r>
                <a:rPr lang="en-US" altLang="zh-CN" sz="2800" dirty="0">
                  <a:solidFill>
                    <a:schemeClr val="bg1"/>
                  </a:solidFill>
                  <a:latin typeface="微软雅黑" panose="020B0503020204020204" pitchFamily="34" charset="-122"/>
                  <a:ea typeface="微软雅黑" panose="020B0503020204020204" pitchFamily="34" charset="-122"/>
                </a:rPr>
                <a:t>2</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id="{32950061-A08E-8BD0-47DC-2FC949CC045D}"/>
              </a:ext>
            </a:extLst>
          </p:cNvPr>
          <p:cNvGrpSpPr/>
          <p:nvPr/>
        </p:nvGrpSpPr>
        <p:grpSpPr>
          <a:xfrm>
            <a:off x="-254000" y="201683"/>
            <a:ext cx="898070" cy="523220"/>
            <a:chOff x="-254000" y="201683"/>
            <a:chExt cx="898070" cy="523220"/>
          </a:xfrm>
          <a:solidFill>
            <a:srgbClr val="C00000"/>
          </a:solidFill>
        </p:grpSpPr>
        <p:sp>
          <p:nvSpPr>
            <p:cNvPr id="10" name="圆角矩形 4">
              <a:extLst>
                <a:ext uri="{FF2B5EF4-FFF2-40B4-BE49-F238E27FC236}">
                  <a16:creationId xmlns:a16="http://schemas.microsoft.com/office/drawing/2014/main" id="{3142D3D1-CAA9-2409-7969-83E58A7C7B60}"/>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B648AFB-D98F-9959-F7A5-1AEF4F335F1E}"/>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AD91E4FC-5ADE-ADE7-62CE-953ABA586F51}"/>
              </a:ext>
            </a:extLst>
          </p:cNvPr>
          <p:cNvSpPr txBox="1"/>
          <p:nvPr/>
        </p:nvSpPr>
        <p:spPr>
          <a:xfrm>
            <a:off x="701167" y="144940"/>
            <a:ext cx="306102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研究结果与讨论</a:t>
            </a:r>
          </a:p>
        </p:txBody>
      </p:sp>
      <p:grpSp>
        <p:nvGrpSpPr>
          <p:cNvPr id="19" name="组合 18">
            <a:extLst>
              <a:ext uri="{FF2B5EF4-FFF2-40B4-BE49-F238E27FC236}">
                <a16:creationId xmlns:a16="http://schemas.microsoft.com/office/drawing/2014/main" id="{ABC51144-FAFE-20BB-10C4-CDEB18C6D121}"/>
              </a:ext>
            </a:extLst>
          </p:cNvPr>
          <p:cNvGrpSpPr/>
          <p:nvPr/>
        </p:nvGrpSpPr>
        <p:grpSpPr>
          <a:xfrm>
            <a:off x="3762189" y="217491"/>
            <a:ext cx="8918707" cy="439541"/>
            <a:chOff x="2584397" y="217491"/>
            <a:chExt cx="10096500" cy="439541"/>
          </a:xfrm>
          <a:solidFill>
            <a:srgbClr val="C00000"/>
          </a:solidFill>
        </p:grpSpPr>
        <p:sp>
          <p:nvSpPr>
            <p:cNvPr id="20" name="圆角矩形 3">
              <a:extLst>
                <a:ext uri="{FF2B5EF4-FFF2-40B4-BE49-F238E27FC236}">
                  <a16:creationId xmlns:a16="http://schemas.microsoft.com/office/drawing/2014/main" id="{44C79FFB-17DA-DBCC-A0DB-2C0A365753B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7">
              <a:extLst>
                <a:ext uri="{FF2B5EF4-FFF2-40B4-BE49-F238E27FC236}">
                  <a16:creationId xmlns:a16="http://schemas.microsoft.com/office/drawing/2014/main" id="{4CB27B5F-A138-7640-D248-07630C3ECE68}"/>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CA41767-4901-EC93-6A05-8F430B1B462E}"/>
                </a:ext>
              </a:extLst>
            </p:cNvPr>
            <p:cNvSpPr/>
            <p:nvPr/>
          </p:nvSpPr>
          <p:spPr>
            <a:xfrm>
              <a:off x="2752030" y="239783"/>
              <a:ext cx="2200083"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RESULTS AND DISCUSSION</a:t>
              </a:r>
            </a:p>
          </p:txBody>
        </p:sp>
      </p:grpSp>
      <p:pic>
        <p:nvPicPr>
          <p:cNvPr id="23" name="图片 22">
            <a:extLst>
              <a:ext uri="{FF2B5EF4-FFF2-40B4-BE49-F238E27FC236}">
                <a16:creationId xmlns:a16="http://schemas.microsoft.com/office/drawing/2014/main" id="{BDE5814F-9606-2649-9CBC-2293C89C67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pic>
        <p:nvPicPr>
          <p:cNvPr id="4" name="图片 3">
            <a:extLst>
              <a:ext uri="{FF2B5EF4-FFF2-40B4-BE49-F238E27FC236}">
                <a16:creationId xmlns:a16="http://schemas.microsoft.com/office/drawing/2014/main" id="{3FE6C931-001A-0D22-60F7-1D2D219701B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01778" y="-1"/>
            <a:ext cx="5000205" cy="6855677"/>
          </a:xfrm>
          <a:prstGeom prst="rect">
            <a:avLst/>
          </a:prstGeom>
          <a:noFill/>
          <a:ln>
            <a:noFill/>
          </a:ln>
        </p:spPr>
      </p:pic>
    </p:spTree>
    <p:extLst>
      <p:ext uri="{BB962C8B-B14F-4D97-AF65-F5344CB8AC3E}">
        <p14:creationId xmlns:p14="http://schemas.microsoft.com/office/powerpoint/2010/main" val="858427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7" y="1741222"/>
                <a:ext cx="11293814" cy="3997118"/>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表明改进的</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PES</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方法取得了成功。</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质子的结果也类似。</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从单粒子能量图中再现了</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Z = 126</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164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184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处的中子球壳间隙。</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具有奇数</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λ</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形变的原子核在正、负</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i="1">
                            <a:latin typeface="Cambria Math" panose="02040503050406030204" pitchFamily="18" charset="0"/>
                            <a:cs typeface="Times New Roman" panose="02020603050405020304" pitchFamily="18" charset="0"/>
                          </a:rPr>
                          <m:t>𝜆</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值上具有相同的形状。</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这是因为核系统的哈密顿量满足</a:t>
                </a:r>
                <a14:m>
                  <m:oMath xmlns:m="http://schemas.openxmlformats.org/officeDocument/2006/math">
                    <m:acc>
                      <m:accPr>
                        <m:chr m:val="̂"/>
                        <m:ctrlPr>
                          <a:rPr lang="zh-CN" altLang="zh-CN" sz="2400" i="1" smtClean="0">
                            <a:effectLst/>
                            <a:latin typeface="Cambria Math" panose="02040503050406030204" pitchFamily="18" charset="0"/>
                            <a:ea typeface="Cambria Math" panose="02040503050406030204" pitchFamily="18" charset="0"/>
                          </a:rPr>
                        </m:ctrlPr>
                      </m:acc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𝐻</m:t>
                        </m:r>
                      </m:e>
                    </m:acc>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𝛽</m:t>
                        </m:r>
                      </m:e>
                      <m:sub>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𝑜𝑑𝑑</m:t>
                            </m:r>
                          </m:sub>
                        </m:sSub>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a:effectLst/>
                            <a:latin typeface="Cambria Math" panose="02040503050406030204" pitchFamily="18" charset="0"/>
                            <a:ea typeface="Cambria Math" panose="02040503050406030204" pitchFamily="18" charset="0"/>
                          </a:rPr>
                        </m:ctrlPr>
                      </m:acc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𝐻</m:t>
                        </m:r>
                      </m:e>
                    </m:acc>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𝛽</m:t>
                        </m:r>
                      </m:e>
                      <m:sub>
                        <m:sSub>
                          <m:sSubPr>
                            <m:ctrlPr>
                              <a:rPr lang="zh-CN" altLang="zh-CN" sz="2400" i="1">
                                <a:effectLst/>
                                <a:latin typeface="Cambria Math" panose="02040503050406030204" pitchFamily="18" charset="0"/>
                                <a:ea typeface="Cambria Math" panose="02040503050406030204" pitchFamily="18" charset="0"/>
                              </a:rPr>
                            </m:ctrlPr>
                          </m:sSubPr>
                          <m:e>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𝜆</m:t>
                            </m:r>
                          </m:e>
                          <m: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𝑜𝑑𝑑</m:t>
                            </m:r>
                          </m:sub>
                        </m:sSub>
                      </m:sub>
                    </m:sSub>
                    <m:r>
                      <a:rPr lang="en-US" altLang="zh-CN" sz="2400" i="1">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的关系。</a:t>
                </a:r>
              </a:p>
            </p:txBody>
          </p:sp>
        </mc:Choice>
        <mc:Fallback>
          <p:sp>
            <p:nvSpPr>
              <p:cNvPr id="12" name="矩形 11"/>
              <p:cNvSpPr>
                <a:spLocks noRot="1" noChangeAspect="1" noMove="1" noResize="1" noEditPoints="1" noAdjustHandles="1" noChangeArrowheads="1" noChangeShapeType="1" noTextEdit="1"/>
              </p:cNvSpPr>
              <p:nvPr/>
            </p:nvSpPr>
            <p:spPr>
              <a:xfrm>
                <a:off x="428017" y="1741222"/>
                <a:ext cx="11293814" cy="3997118"/>
              </a:xfrm>
              <a:prstGeom prst="rect">
                <a:avLst/>
              </a:prstGeom>
              <a:blipFill>
                <a:blip r:embed="rId3"/>
                <a:stretch>
                  <a:fillRect l="-702" b="-1679"/>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图</a:t>
              </a:r>
              <a:r>
                <a:rPr lang="en-US" altLang="zh-CN" sz="2800" dirty="0">
                  <a:solidFill>
                    <a:schemeClr val="bg1"/>
                  </a:solidFill>
                  <a:latin typeface="微软雅黑" panose="020B0503020204020204" pitchFamily="34" charset="-122"/>
                  <a:ea typeface="微软雅黑" panose="020B0503020204020204" pitchFamily="34" charset="-122"/>
                </a:rPr>
                <a:t>2</a:t>
              </a:r>
              <a:r>
                <a:rPr lang="zh-CN" altLang="en-US" sz="2800" dirty="0">
                  <a:solidFill>
                    <a:schemeClr val="bg1"/>
                  </a:solidFill>
                  <a:latin typeface="微软雅黑" panose="020B0503020204020204" pitchFamily="34" charset="-122"/>
                  <a:ea typeface="微软雅黑" panose="020B0503020204020204" pitchFamily="34" charset="-122"/>
                </a:rPr>
                <a:t>的讨论</a:t>
              </a:r>
            </a:p>
          </p:txBody>
        </p:sp>
      </p:grpSp>
      <p:grpSp>
        <p:nvGrpSpPr>
          <p:cNvPr id="2" name="组合 1">
            <a:extLst>
              <a:ext uri="{FF2B5EF4-FFF2-40B4-BE49-F238E27FC236}">
                <a16:creationId xmlns:a16="http://schemas.microsoft.com/office/drawing/2014/main" id="{32950061-A08E-8BD0-47DC-2FC949CC045D}"/>
              </a:ext>
            </a:extLst>
          </p:cNvPr>
          <p:cNvGrpSpPr/>
          <p:nvPr/>
        </p:nvGrpSpPr>
        <p:grpSpPr>
          <a:xfrm>
            <a:off x="-254000" y="201683"/>
            <a:ext cx="898070" cy="523220"/>
            <a:chOff x="-254000" y="201683"/>
            <a:chExt cx="898070" cy="523220"/>
          </a:xfrm>
          <a:solidFill>
            <a:srgbClr val="C00000"/>
          </a:solidFill>
        </p:grpSpPr>
        <p:sp>
          <p:nvSpPr>
            <p:cNvPr id="10" name="圆角矩形 4">
              <a:extLst>
                <a:ext uri="{FF2B5EF4-FFF2-40B4-BE49-F238E27FC236}">
                  <a16:creationId xmlns:a16="http://schemas.microsoft.com/office/drawing/2014/main" id="{3142D3D1-CAA9-2409-7969-83E58A7C7B60}"/>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B648AFB-D98F-9959-F7A5-1AEF4F335F1E}"/>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AD91E4FC-5ADE-ADE7-62CE-953ABA586F51}"/>
              </a:ext>
            </a:extLst>
          </p:cNvPr>
          <p:cNvSpPr txBox="1"/>
          <p:nvPr/>
        </p:nvSpPr>
        <p:spPr>
          <a:xfrm>
            <a:off x="701167" y="144940"/>
            <a:ext cx="306102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研究结果与讨论</a:t>
            </a:r>
          </a:p>
        </p:txBody>
      </p:sp>
      <p:grpSp>
        <p:nvGrpSpPr>
          <p:cNvPr id="19" name="组合 18">
            <a:extLst>
              <a:ext uri="{FF2B5EF4-FFF2-40B4-BE49-F238E27FC236}">
                <a16:creationId xmlns:a16="http://schemas.microsoft.com/office/drawing/2014/main" id="{ABC51144-FAFE-20BB-10C4-CDEB18C6D121}"/>
              </a:ext>
            </a:extLst>
          </p:cNvPr>
          <p:cNvGrpSpPr/>
          <p:nvPr/>
        </p:nvGrpSpPr>
        <p:grpSpPr>
          <a:xfrm>
            <a:off x="3762189" y="217491"/>
            <a:ext cx="8918707" cy="439541"/>
            <a:chOff x="2584397" y="217491"/>
            <a:chExt cx="10096500" cy="439541"/>
          </a:xfrm>
          <a:solidFill>
            <a:srgbClr val="C00000"/>
          </a:solidFill>
        </p:grpSpPr>
        <p:sp>
          <p:nvSpPr>
            <p:cNvPr id="20" name="圆角矩形 3">
              <a:extLst>
                <a:ext uri="{FF2B5EF4-FFF2-40B4-BE49-F238E27FC236}">
                  <a16:creationId xmlns:a16="http://schemas.microsoft.com/office/drawing/2014/main" id="{44C79FFB-17DA-DBCC-A0DB-2C0A365753B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7">
              <a:extLst>
                <a:ext uri="{FF2B5EF4-FFF2-40B4-BE49-F238E27FC236}">
                  <a16:creationId xmlns:a16="http://schemas.microsoft.com/office/drawing/2014/main" id="{4CB27B5F-A138-7640-D248-07630C3ECE68}"/>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CA41767-4901-EC93-6A05-8F430B1B462E}"/>
                </a:ext>
              </a:extLst>
            </p:cNvPr>
            <p:cNvSpPr/>
            <p:nvPr/>
          </p:nvSpPr>
          <p:spPr>
            <a:xfrm>
              <a:off x="2752030" y="239783"/>
              <a:ext cx="2200083"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RESULTS AND DISCUSSION</a:t>
              </a:r>
            </a:p>
          </p:txBody>
        </p:sp>
      </p:grpSp>
      <p:pic>
        <p:nvPicPr>
          <p:cNvPr id="23" name="图片 22">
            <a:extLst>
              <a:ext uri="{FF2B5EF4-FFF2-40B4-BE49-F238E27FC236}">
                <a16:creationId xmlns:a16="http://schemas.microsoft.com/office/drawing/2014/main" id="{BDE5814F-9606-2649-9CBC-2293C89C67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Tree>
    <p:extLst>
      <p:ext uri="{BB962C8B-B14F-4D97-AF65-F5344CB8AC3E}">
        <p14:creationId xmlns:p14="http://schemas.microsoft.com/office/powerpoint/2010/main" val="4158739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7" y="1741222"/>
                <a:ext cx="3334172" cy="3351044"/>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14:m>
                  <m:oMath xmlns:m="http://schemas.openxmlformats.org/officeDocument/2006/math">
                    <m:sSup>
                      <m:sSupPr>
                        <m:ctrlPr>
                          <a:rPr lang="zh-CN" altLang="zh-CN" sz="2400" i="1" kern="10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0" i="1" kern="100" smtClean="0">
                            <a:latin typeface="Cambria Math" panose="02040503050406030204" pitchFamily="18" charset="0"/>
                            <a:ea typeface="Cambria Math" panose="02040503050406030204" pitchFamily="18" charset="0"/>
                            <a:cs typeface="Times New Roman" panose="02020603050405020304" pitchFamily="18" charset="0"/>
                          </a:rPr>
                          <m:t> </m:t>
                        </m:r>
                      </m:e>
                      <m:sup>
                        <m:r>
                          <a:rPr lang="en-US" altLang="zh-CN" sz="2400" i="1" kern="100">
                            <a:latin typeface="Cambria Math" panose="02040503050406030204" pitchFamily="18" charset="0"/>
                            <a:cs typeface="Times New Roman" panose="02020603050405020304" pitchFamily="18" charset="0"/>
                          </a:rPr>
                          <m:t>24</m:t>
                        </m:r>
                        <m:r>
                          <a:rPr lang="en-US" altLang="zh-CN" sz="2400" b="0" i="1" kern="100" smtClean="0">
                            <a:latin typeface="Cambria Math" panose="02040503050406030204" pitchFamily="18" charset="0"/>
                            <a:cs typeface="Times New Roman" panose="02020603050405020304" pitchFamily="18" charset="0"/>
                          </a:rPr>
                          <m:t>6</m:t>
                        </m:r>
                      </m:sup>
                    </m:sSup>
                    <m:r>
                      <m:rPr>
                        <m:sty m:val="p"/>
                      </m:rPr>
                      <a:rPr lang="en-US" altLang="zh-CN" sz="2400" kern="100">
                        <a:latin typeface="Cambria Math" panose="02040503050406030204" pitchFamily="18" charset="0"/>
                        <a:cs typeface="Times New Roman" panose="02020603050405020304" pitchFamily="18" charset="0"/>
                      </a:rPr>
                      <m:t>No</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原子核在</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b="0" i="1" smtClean="0">
                            <a:latin typeface="Cambria Math" panose="02040503050406030204" pitchFamily="18" charset="0"/>
                            <a:cs typeface="Times New Roman" panose="02020603050405020304" pitchFamily="18" charset="0"/>
                          </a:rPr>
                          <m:t>2</m:t>
                        </m:r>
                      </m:sub>
                    </m:sSub>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i="1">
                            <a:latin typeface="Cambria Math" panose="02040503050406030204" pitchFamily="18" charset="0"/>
                            <a:cs typeface="Times New Roman" panose="02020603050405020304" pitchFamily="18" charset="0"/>
                          </a:rPr>
                          <m:t>𝜆</m:t>
                        </m:r>
                      </m:sub>
                    </m:sSub>
                    <m:r>
                      <a:rPr lang="en-US" altLang="zh-CN" sz="2400" i="1">
                        <a:latin typeface="Cambria Math" panose="02040503050406030204" pitchFamily="18" charset="0"/>
                        <a:cs typeface="Times New Roman" panose="02020603050405020304" pitchFamily="18" charset="0"/>
                      </a:rPr>
                      <m:t> </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λ =3,4,5,6,7,8)</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平面上的势能投影图</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等高线间距</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0.5MeV</a:t>
                </a: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428017" y="1741222"/>
                <a:ext cx="3334172" cy="3351044"/>
              </a:xfrm>
              <a:prstGeom prst="rect">
                <a:avLst/>
              </a:prstGeom>
              <a:blipFill>
                <a:blip r:embed="rId3"/>
                <a:stretch>
                  <a:fillRect l="-2377" r="-914"/>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图</a:t>
              </a:r>
              <a:r>
                <a:rPr lang="en-US" altLang="zh-CN" sz="2800" dirty="0">
                  <a:solidFill>
                    <a:schemeClr val="bg1"/>
                  </a:solidFill>
                  <a:latin typeface="微软雅黑" panose="020B0503020204020204" pitchFamily="34" charset="-122"/>
                  <a:ea typeface="微软雅黑" panose="020B0503020204020204" pitchFamily="34" charset="-122"/>
                </a:rPr>
                <a:t>3</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id="{32950061-A08E-8BD0-47DC-2FC949CC045D}"/>
              </a:ext>
            </a:extLst>
          </p:cNvPr>
          <p:cNvGrpSpPr/>
          <p:nvPr/>
        </p:nvGrpSpPr>
        <p:grpSpPr>
          <a:xfrm>
            <a:off x="-254000" y="201683"/>
            <a:ext cx="898070" cy="523220"/>
            <a:chOff x="-254000" y="201683"/>
            <a:chExt cx="898070" cy="523220"/>
          </a:xfrm>
          <a:solidFill>
            <a:srgbClr val="C00000"/>
          </a:solidFill>
        </p:grpSpPr>
        <p:sp>
          <p:nvSpPr>
            <p:cNvPr id="10" name="圆角矩形 4">
              <a:extLst>
                <a:ext uri="{FF2B5EF4-FFF2-40B4-BE49-F238E27FC236}">
                  <a16:creationId xmlns:a16="http://schemas.microsoft.com/office/drawing/2014/main" id="{3142D3D1-CAA9-2409-7969-83E58A7C7B60}"/>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B648AFB-D98F-9959-F7A5-1AEF4F335F1E}"/>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AD91E4FC-5ADE-ADE7-62CE-953ABA586F51}"/>
              </a:ext>
            </a:extLst>
          </p:cNvPr>
          <p:cNvSpPr txBox="1"/>
          <p:nvPr/>
        </p:nvSpPr>
        <p:spPr>
          <a:xfrm>
            <a:off x="701167" y="144940"/>
            <a:ext cx="306102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研究结果与讨论</a:t>
            </a:r>
          </a:p>
        </p:txBody>
      </p:sp>
      <p:grpSp>
        <p:nvGrpSpPr>
          <p:cNvPr id="19" name="组合 18">
            <a:extLst>
              <a:ext uri="{FF2B5EF4-FFF2-40B4-BE49-F238E27FC236}">
                <a16:creationId xmlns:a16="http://schemas.microsoft.com/office/drawing/2014/main" id="{ABC51144-FAFE-20BB-10C4-CDEB18C6D121}"/>
              </a:ext>
            </a:extLst>
          </p:cNvPr>
          <p:cNvGrpSpPr/>
          <p:nvPr/>
        </p:nvGrpSpPr>
        <p:grpSpPr>
          <a:xfrm>
            <a:off x="3762189" y="217491"/>
            <a:ext cx="8918707" cy="439541"/>
            <a:chOff x="2584397" y="217491"/>
            <a:chExt cx="10096500" cy="439541"/>
          </a:xfrm>
          <a:solidFill>
            <a:srgbClr val="C00000"/>
          </a:solidFill>
        </p:grpSpPr>
        <p:sp>
          <p:nvSpPr>
            <p:cNvPr id="20" name="圆角矩形 3">
              <a:extLst>
                <a:ext uri="{FF2B5EF4-FFF2-40B4-BE49-F238E27FC236}">
                  <a16:creationId xmlns:a16="http://schemas.microsoft.com/office/drawing/2014/main" id="{44C79FFB-17DA-DBCC-A0DB-2C0A365753B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7">
              <a:extLst>
                <a:ext uri="{FF2B5EF4-FFF2-40B4-BE49-F238E27FC236}">
                  <a16:creationId xmlns:a16="http://schemas.microsoft.com/office/drawing/2014/main" id="{4CB27B5F-A138-7640-D248-07630C3ECE68}"/>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CA41767-4901-EC93-6A05-8F430B1B462E}"/>
                </a:ext>
              </a:extLst>
            </p:cNvPr>
            <p:cNvSpPr/>
            <p:nvPr/>
          </p:nvSpPr>
          <p:spPr>
            <a:xfrm>
              <a:off x="2752030" y="239783"/>
              <a:ext cx="2200083"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RESULTS AND DISCUSSION</a:t>
              </a:r>
            </a:p>
          </p:txBody>
        </p:sp>
      </p:grpSp>
      <p:pic>
        <p:nvPicPr>
          <p:cNvPr id="23" name="图片 22">
            <a:extLst>
              <a:ext uri="{FF2B5EF4-FFF2-40B4-BE49-F238E27FC236}">
                <a16:creationId xmlns:a16="http://schemas.microsoft.com/office/drawing/2014/main" id="{BDE5814F-9606-2649-9CBC-2293C89C67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pic>
        <p:nvPicPr>
          <p:cNvPr id="4" name="图片 3">
            <a:extLst>
              <a:ext uri="{FF2B5EF4-FFF2-40B4-BE49-F238E27FC236}">
                <a16:creationId xmlns:a16="http://schemas.microsoft.com/office/drawing/2014/main" id="{7BA80840-F53F-23B8-991B-28142DE2508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77518" y="613836"/>
            <a:ext cx="8448776" cy="6205873"/>
          </a:xfrm>
          <a:prstGeom prst="rect">
            <a:avLst/>
          </a:prstGeom>
          <a:noFill/>
          <a:ln>
            <a:noFill/>
          </a:ln>
        </p:spPr>
      </p:pic>
    </p:spTree>
    <p:extLst>
      <p:ext uri="{BB962C8B-B14F-4D97-AF65-F5344CB8AC3E}">
        <p14:creationId xmlns:p14="http://schemas.microsoft.com/office/powerpoint/2010/main" val="948435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矩形 11"/>
              <p:cNvSpPr/>
              <p:nvPr/>
            </p:nvSpPr>
            <p:spPr>
              <a:xfrm>
                <a:off x="428017" y="1741222"/>
                <a:ext cx="3198097" cy="4483405"/>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14:m>
                  <m:oMath xmlns:m="http://schemas.openxmlformats.org/officeDocument/2006/math">
                    <m:sSup>
                      <m:sSupPr>
                        <m:ctrlPr>
                          <a:rPr lang="zh-CN" altLang="zh-CN" sz="2400" i="1" kern="10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0" i="1" kern="100" smtClean="0">
                            <a:latin typeface="Cambria Math" panose="02040503050406030204" pitchFamily="18" charset="0"/>
                            <a:ea typeface="Cambria Math" panose="02040503050406030204" pitchFamily="18" charset="0"/>
                            <a:cs typeface="Times New Roman" panose="02020603050405020304" pitchFamily="18" charset="0"/>
                          </a:rPr>
                          <m:t> </m:t>
                        </m:r>
                      </m:e>
                      <m:sup>
                        <m:r>
                          <a:rPr lang="en-US" altLang="zh-CN" sz="2400" i="1" kern="100" smtClean="0">
                            <a:latin typeface="Cambria Math" panose="02040503050406030204" pitchFamily="18" charset="0"/>
                            <a:cs typeface="Times New Roman" panose="02020603050405020304" pitchFamily="18" charset="0"/>
                          </a:rPr>
                          <m:t>24</m:t>
                        </m:r>
                        <m:r>
                          <a:rPr lang="en-US" altLang="zh-CN" sz="2400" b="0" i="1" kern="100" smtClean="0">
                            <a:latin typeface="Cambria Math" panose="02040503050406030204" pitchFamily="18" charset="0"/>
                            <a:cs typeface="Times New Roman" panose="02020603050405020304" pitchFamily="18" charset="0"/>
                          </a:rPr>
                          <m:t>8</m:t>
                        </m:r>
                      </m:sup>
                    </m:sSup>
                    <m:r>
                      <m:rPr>
                        <m:sty m:val="p"/>
                      </m:rPr>
                      <a:rPr lang="en-US" altLang="zh-CN" sz="2400" kern="100">
                        <a:latin typeface="Cambria Math" panose="02040503050406030204" pitchFamily="18" charset="0"/>
                        <a:cs typeface="Times New Roman" panose="02020603050405020304" pitchFamily="18" charset="0"/>
                      </a:rPr>
                      <m:t>No</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的结果也类似</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在每个子图中，总能量在剩余的形变自由度上最小化。例如在</a:t>
                </a:r>
                <a14:m>
                  <m:oMath xmlns:m="http://schemas.openxmlformats.org/officeDocument/2006/math">
                    <m:sSub>
                      <m:sSubPr>
                        <m:ctrlPr>
                          <a:rPr lang="zh-CN"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b="0" i="1" smtClean="0">
                            <a:latin typeface="Cambria Math" panose="02040503050406030204" pitchFamily="18" charset="0"/>
                            <a:cs typeface="Times New Roman" panose="02020603050405020304" pitchFamily="18" charset="0"/>
                          </a:rPr>
                          <m:t>2</m:t>
                        </m:r>
                      </m:sub>
                    </m:sSub>
                    <m:r>
                      <a:rPr lang="en-US" altLang="zh-CN" sz="2400" b="0" i="1" smtClean="0">
                        <a:latin typeface="Cambria Math" panose="02040503050406030204" pitchFamily="18" charset="0"/>
                        <a:cs typeface="Times New Roman" panose="02020603050405020304" pitchFamily="18" charset="0"/>
                      </a:rPr>
                      <m:t> </m:t>
                    </m:r>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ea typeface="Cambria Math" panose="02040503050406030204" pitchFamily="18" charset="0"/>
                  </a:rPr>
                  <a:t> </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b="0" i="1" smtClean="0">
                            <a:latin typeface="Cambria Math" panose="02040503050406030204" pitchFamily="18" charset="0"/>
                            <a:cs typeface="Times New Roman" panose="02020603050405020304" pitchFamily="18" charset="0"/>
                          </a:rPr>
                          <m:t>3</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平面上，能量在</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b="0" i="1" smtClean="0">
                            <a:latin typeface="Cambria Math" panose="02040503050406030204" pitchFamily="18" charset="0"/>
                            <a:cs typeface="Times New Roman" panose="02020603050405020304" pitchFamily="18" charset="0"/>
                          </a:rPr>
                          <m:t>4,5,6,7,8</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上最小化。</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428017" y="1741222"/>
                <a:ext cx="3198097" cy="4483405"/>
              </a:xfrm>
              <a:prstGeom prst="rect">
                <a:avLst/>
              </a:prstGeom>
              <a:blipFill>
                <a:blip r:embed="rId3"/>
                <a:stretch>
                  <a:fillRect l="-2476" r="-2667" b="-2177"/>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图</a:t>
              </a:r>
              <a:r>
                <a:rPr lang="en-US" altLang="zh-CN" sz="2800" dirty="0">
                  <a:solidFill>
                    <a:schemeClr val="bg1"/>
                  </a:solidFill>
                  <a:latin typeface="微软雅黑" panose="020B0503020204020204" pitchFamily="34" charset="-122"/>
                  <a:ea typeface="微软雅黑" panose="020B0503020204020204" pitchFamily="34" charset="-122"/>
                </a:rPr>
                <a:t>4</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id="{32950061-A08E-8BD0-47DC-2FC949CC045D}"/>
              </a:ext>
            </a:extLst>
          </p:cNvPr>
          <p:cNvGrpSpPr/>
          <p:nvPr/>
        </p:nvGrpSpPr>
        <p:grpSpPr>
          <a:xfrm>
            <a:off x="-254000" y="201683"/>
            <a:ext cx="898070" cy="523220"/>
            <a:chOff x="-254000" y="201683"/>
            <a:chExt cx="898070" cy="523220"/>
          </a:xfrm>
          <a:solidFill>
            <a:srgbClr val="C00000"/>
          </a:solidFill>
        </p:grpSpPr>
        <p:sp>
          <p:nvSpPr>
            <p:cNvPr id="10" name="圆角矩形 4">
              <a:extLst>
                <a:ext uri="{FF2B5EF4-FFF2-40B4-BE49-F238E27FC236}">
                  <a16:creationId xmlns:a16="http://schemas.microsoft.com/office/drawing/2014/main" id="{3142D3D1-CAA9-2409-7969-83E58A7C7B60}"/>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B648AFB-D98F-9959-F7A5-1AEF4F335F1E}"/>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AD91E4FC-5ADE-ADE7-62CE-953ABA586F51}"/>
              </a:ext>
            </a:extLst>
          </p:cNvPr>
          <p:cNvSpPr txBox="1"/>
          <p:nvPr/>
        </p:nvSpPr>
        <p:spPr>
          <a:xfrm>
            <a:off x="701167" y="144940"/>
            <a:ext cx="306102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研究结果与讨论</a:t>
            </a:r>
          </a:p>
        </p:txBody>
      </p:sp>
      <p:grpSp>
        <p:nvGrpSpPr>
          <p:cNvPr id="19" name="组合 18">
            <a:extLst>
              <a:ext uri="{FF2B5EF4-FFF2-40B4-BE49-F238E27FC236}">
                <a16:creationId xmlns:a16="http://schemas.microsoft.com/office/drawing/2014/main" id="{ABC51144-FAFE-20BB-10C4-CDEB18C6D121}"/>
              </a:ext>
            </a:extLst>
          </p:cNvPr>
          <p:cNvGrpSpPr/>
          <p:nvPr/>
        </p:nvGrpSpPr>
        <p:grpSpPr>
          <a:xfrm>
            <a:off x="3762189" y="217491"/>
            <a:ext cx="8918707" cy="439541"/>
            <a:chOff x="2584397" y="217491"/>
            <a:chExt cx="10096500" cy="439541"/>
          </a:xfrm>
          <a:solidFill>
            <a:srgbClr val="C00000"/>
          </a:solidFill>
        </p:grpSpPr>
        <p:sp>
          <p:nvSpPr>
            <p:cNvPr id="20" name="圆角矩形 3">
              <a:extLst>
                <a:ext uri="{FF2B5EF4-FFF2-40B4-BE49-F238E27FC236}">
                  <a16:creationId xmlns:a16="http://schemas.microsoft.com/office/drawing/2014/main" id="{44C79FFB-17DA-DBCC-A0DB-2C0A365753B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7">
              <a:extLst>
                <a:ext uri="{FF2B5EF4-FFF2-40B4-BE49-F238E27FC236}">
                  <a16:creationId xmlns:a16="http://schemas.microsoft.com/office/drawing/2014/main" id="{4CB27B5F-A138-7640-D248-07630C3ECE68}"/>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CA41767-4901-EC93-6A05-8F430B1B462E}"/>
                </a:ext>
              </a:extLst>
            </p:cNvPr>
            <p:cNvSpPr/>
            <p:nvPr/>
          </p:nvSpPr>
          <p:spPr>
            <a:xfrm>
              <a:off x="2752030" y="239783"/>
              <a:ext cx="2200083"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RESULTS AND DISCUSSION</a:t>
              </a:r>
            </a:p>
          </p:txBody>
        </p:sp>
      </p:grpSp>
      <p:pic>
        <p:nvPicPr>
          <p:cNvPr id="23" name="图片 22">
            <a:extLst>
              <a:ext uri="{FF2B5EF4-FFF2-40B4-BE49-F238E27FC236}">
                <a16:creationId xmlns:a16="http://schemas.microsoft.com/office/drawing/2014/main" id="{BDE5814F-9606-2649-9CBC-2293C89C67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pic>
        <p:nvPicPr>
          <p:cNvPr id="5" name="图片 4">
            <a:extLst>
              <a:ext uri="{FF2B5EF4-FFF2-40B4-BE49-F238E27FC236}">
                <a16:creationId xmlns:a16="http://schemas.microsoft.com/office/drawing/2014/main" id="{B239977B-C88A-3255-5B28-AEEC4AB518F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35842" y="613015"/>
            <a:ext cx="8497789" cy="6200951"/>
          </a:xfrm>
          <a:prstGeom prst="rect">
            <a:avLst/>
          </a:prstGeom>
          <a:noFill/>
          <a:ln>
            <a:noFill/>
          </a:ln>
        </p:spPr>
      </p:pic>
    </p:spTree>
    <p:extLst>
      <p:ext uri="{BB962C8B-B14F-4D97-AF65-F5344CB8AC3E}">
        <p14:creationId xmlns:p14="http://schemas.microsoft.com/office/powerpoint/2010/main" val="12752198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7" y="1741222"/>
                <a:ext cx="11293814" cy="5037403"/>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忽略插值误差，不同投影图中对应的极小值是相同的，例如在</a:t>
                </a:r>
                <a14:m>
                  <m:oMath xmlns:m="http://schemas.openxmlformats.org/officeDocument/2006/math">
                    <m:sSub>
                      <m:sSubPr>
                        <m:ctrlPr>
                          <a:rPr lang="zh-CN"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b="0" i="1" smtClean="0">
                            <a:latin typeface="Cambria Math" panose="02040503050406030204" pitchFamily="18" charset="0"/>
                            <a:cs typeface="Times New Roman" panose="02020603050405020304" pitchFamily="18" charset="0"/>
                          </a:rPr>
                          <m:t>2</m:t>
                        </m:r>
                      </m:sub>
                    </m:sSub>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 0.2</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附近的正常形变极小值和在</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i="1">
                            <a:latin typeface="Cambria Math" panose="02040503050406030204" pitchFamily="18" charset="0"/>
                            <a:cs typeface="Times New Roman" panose="02020603050405020304" pitchFamily="18" charset="0"/>
                          </a:rPr>
                          <m:t>2</m:t>
                        </m:r>
                      </m:sub>
                    </m:sSub>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 0.7</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附近的超形变极小值。</a:t>
                </a: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在正常形变和超形变最小值处，所有奇阶形变参数都为</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14:m>
                  <m:oMath xmlns:m="http://schemas.openxmlformats.org/officeDocument/2006/math">
                    <m:sSub>
                      <m:sSubPr>
                        <m:ctrlPr>
                          <a:rPr lang="zh-CN"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b="0" i="1" smtClean="0">
                            <a:latin typeface="Cambria Math" panose="02040503050406030204" pitchFamily="18" charset="0"/>
                            <a:cs typeface="Times New Roman" panose="02020603050405020304" pitchFamily="18" charset="0"/>
                          </a:rPr>
                          <m:t>8</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对这两个原子核的正常形变极小值仍然有轻微的影响。</a:t>
                </a:r>
              </a:p>
              <a:p>
                <a:pPr marL="342900" indent="-342900">
                  <a:lnSpc>
                    <a:spcPct val="150000"/>
                  </a:lnSpc>
                  <a:buFont typeface="Arial" panose="020B0604020202020204" pitchFamily="34" charset="0"/>
                  <a:buChar char="•"/>
                </a:pPr>
                <a14:m>
                  <m:oMath xmlns:m="http://schemas.openxmlformats.org/officeDocument/2006/math">
                    <m:sSub>
                      <m:sSubPr>
                        <m:ctrlPr>
                          <a:rPr lang="zh-CN"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b="0" i="1" smtClean="0">
                            <a:latin typeface="Cambria Math" panose="02040503050406030204" pitchFamily="18" charset="0"/>
                            <a:cs typeface="Times New Roman" panose="02020603050405020304" pitchFamily="18" charset="0"/>
                          </a:rPr>
                          <m:t>8</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的影响似乎比</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b="0" i="1" smtClean="0">
                            <a:latin typeface="Cambria Math" panose="02040503050406030204" pitchFamily="18" charset="0"/>
                            <a:cs typeface="Times New Roman" panose="02020603050405020304" pitchFamily="18" charset="0"/>
                          </a:rPr>
                          <m:t>6</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更为重要，这与图</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1(b)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一致（在强拉长情况下，原子核沿</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i="1">
                            <a:latin typeface="Cambria Math" panose="02040503050406030204" pitchFamily="18" charset="0"/>
                            <a:cs typeface="Times New Roman" panose="02020603050405020304" pitchFamily="18" charset="0"/>
                          </a:rPr>
                          <m:t>8</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方向可能比沿</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b="0" i="1" smtClean="0">
                            <a:latin typeface="Cambria Math" panose="02040503050406030204" pitchFamily="18" charset="0"/>
                            <a:cs typeface="Times New Roman" panose="02020603050405020304" pitchFamily="18" charset="0"/>
                          </a:rPr>
                          <m:t>6</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方向更软）。</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14:m>
                  <m:oMath xmlns:m="http://schemas.openxmlformats.org/officeDocument/2006/math">
                    <m:sSub>
                      <m:sSubPr>
                        <m:ctrlPr>
                          <a:rPr lang="zh-CN"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b="0" i="1" smtClean="0">
                            <a:latin typeface="Cambria Math" panose="02040503050406030204" pitchFamily="18" charset="0"/>
                            <a:cs typeface="Times New Roman" panose="02020603050405020304" pitchFamily="18" charset="0"/>
                          </a:rPr>
                          <m:t>3,5,7</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既不影响正常形变极小值，也不影响超形变极小值，但会影响超形变极小点之后的鞍点位置和裂变路径。</a:t>
                </a:r>
              </a:p>
            </p:txBody>
          </p:sp>
        </mc:Choice>
        <mc:Fallback>
          <p:sp>
            <p:nvSpPr>
              <p:cNvPr id="12" name="矩形 11"/>
              <p:cNvSpPr>
                <a:spLocks noRot="1" noChangeAspect="1" noMove="1" noResize="1" noEditPoints="1" noAdjustHandles="1" noChangeArrowheads="1" noChangeShapeType="1" noTextEdit="1"/>
              </p:cNvSpPr>
              <p:nvPr/>
            </p:nvSpPr>
            <p:spPr>
              <a:xfrm>
                <a:off x="428017" y="1741222"/>
                <a:ext cx="11293814" cy="5037403"/>
              </a:xfrm>
              <a:prstGeom prst="rect">
                <a:avLst/>
              </a:prstGeom>
              <a:blipFill>
                <a:blip r:embed="rId3"/>
                <a:stretch>
                  <a:fillRect l="-702" r="-324" b="-1816"/>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图</a:t>
              </a:r>
              <a:r>
                <a:rPr lang="en-US" altLang="zh-CN" sz="2800" dirty="0">
                  <a:solidFill>
                    <a:schemeClr val="bg1"/>
                  </a:solidFill>
                  <a:latin typeface="微软雅黑" panose="020B0503020204020204" pitchFamily="34" charset="-122"/>
                  <a:ea typeface="微软雅黑" panose="020B0503020204020204" pitchFamily="34" charset="-122"/>
                </a:rPr>
                <a:t>3</a:t>
              </a:r>
              <a:r>
                <a:rPr lang="zh-CN" altLang="en-US" sz="2800" dirty="0">
                  <a:solidFill>
                    <a:schemeClr val="bg1"/>
                  </a:solidFill>
                  <a:latin typeface="微软雅黑" panose="020B0503020204020204" pitchFamily="34" charset="-122"/>
                  <a:ea typeface="微软雅黑" panose="020B0503020204020204" pitchFamily="34" charset="-122"/>
                </a:rPr>
                <a:t>、</a:t>
              </a:r>
              <a:r>
                <a:rPr lang="en-US" altLang="zh-CN" sz="2800" dirty="0">
                  <a:solidFill>
                    <a:schemeClr val="bg1"/>
                  </a:solidFill>
                  <a:latin typeface="微软雅黑" panose="020B0503020204020204" pitchFamily="34" charset="-122"/>
                  <a:ea typeface="微软雅黑" panose="020B0503020204020204" pitchFamily="34" charset="-122"/>
                </a:rPr>
                <a:t>4</a:t>
              </a:r>
              <a:r>
                <a:rPr lang="zh-CN" altLang="en-US" sz="2800" dirty="0">
                  <a:solidFill>
                    <a:schemeClr val="bg1"/>
                  </a:solidFill>
                  <a:latin typeface="微软雅黑" panose="020B0503020204020204" pitchFamily="34" charset="-122"/>
                  <a:ea typeface="微软雅黑" panose="020B0503020204020204" pitchFamily="34" charset="-122"/>
                </a:rPr>
                <a:t>的讨论</a:t>
              </a:r>
            </a:p>
          </p:txBody>
        </p:sp>
      </p:grpSp>
      <p:grpSp>
        <p:nvGrpSpPr>
          <p:cNvPr id="2" name="组合 1">
            <a:extLst>
              <a:ext uri="{FF2B5EF4-FFF2-40B4-BE49-F238E27FC236}">
                <a16:creationId xmlns:a16="http://schemas.microsoft.com/office/drawing/2014/main" id="{32950061-A08E-8BD0-47DC-2FC949CC045D}"/>
              </a:ext>
            </a:extLst>
          </p:cNvPr>
          <p:cNvGrpSpPr/>
          <p:nvPr/>
        </p:nvGrpSpPr>
        <p:grpSpPr>
          <a:xfrm>
            <a:off x="-254000" y="201683"/>
            <a:ext cx="898070" cy="523220"/>
            <a:chOff x="-254000" y="201683"/>
            <a:chExt cx="898070" cy="523220"/>
          </a:xfrm>
          <a:solidFill>
            <a:srgbClr val="C00000"/>
          </a:solidFill>
        </p:grpSpPr>
        <p:sp>
          <p:nvSpPr>
            <p:cNvPr id="10" name="圆角矩形 4">
              <a:extLst>
                <a:ext uri="{FF2B5EF4-FFF2-40B4-BE49-F238E27FC236}">
                  <a16:creationId xmlns:a16="http://schemas.microsoft.com/office/drawing/2014/main" id="{3142D3D1-CAA9-2409-7969-83E58A7C7B60}"/>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B648AFB-D98F-9959-F7A5-1AEF4F335F1E}"/>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AD91E4FC-5ADE-ADE7-62CE-953ABA586F51}"/>
              </a:ext>
            </a:extLst>
          </p:cNvPr>
          <p:cNvSpPr txBox="1"/>
          <p:nvPr/>
        </p:nvSpPr>
        <p:spPr>
          <a:xfrm>
            <a:off x="701167" y="144940"/>
            <a:ext cx="306102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研究结果与讨论</a:t>
            </a:r>
          </a:p>
        </p:txBody>
      </p:sp>
      <p:grpSp>
        <p:nvGrpSpPr>
          <p:cNvPr id="19" name="组合 18">
            <a:extLst>
              <a:ext uri="{FF2B5EF4-FFF2-40B4-BE49-F238E27FC236}">
                <a16:creationId xmlns:a16="http://schemas.microsoft.com/office/drawing/2014/main" id="{ABC51144-FAFE-20BB-10C4-CDEB18C6D121}"/>
              </a:ext>
            </a:extLst>
          </p:cNvPr>
          <p:cNvGrpSpPr/>
          <p:nvPr/>
        </p:nvGrpSpPr>
        <p:grpSpPr>
          <a:xfrm>
            <a:off x="3762189" y="217491"/>
            <a:ext cx="8918707" cy="439541"/>
            <a:chOff x="2584397" y="217491"/>
            <a:chExt cx="10096500" cy="439541"/>
          </a:xfrm>
          <a:solidFill>
            <a:srgbClr val="C00000"/>
          </a:solidFill>
        </p:grpSpPr>
        <p:sp>
          <p:nvSpPr>
            <p:cNvPr id="20" name="圆角矩形 3">
              <a:extLst>
                <a:ext uri="{FF2B5EF4-FFF2-40B4-BE49-F238E27FC236}">
                  <a16:creationId xmlns:a16="http://schemas.microsoft.com/office/drawing/2014/main" id="{44C79FFB-17DA-DBCC-A0DB-2C0A365753B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7">
              <a:extLst>
                <a:ext uri="{FF2B5EF4-FFF2-40B4-BE49-F238E27FC236}">
                  <a16:creationId xmlns:a16="http://schemas.microsoft.com/office/drawing/2014/main" id="{4CB27B5F-A138-7640-D248-07630C3ECE68}"/>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CA41767-4901-EC93-6A05-8F430B1B462E}"/>
                </a:ext>
              </a:extLst>
            </p:cNvPr>
            <p:cNvSpPr/>
            <p:nvPr/>
          </p:nvSpPr>
          <p:spPr>
            <a:xfrm>
              <a:off x="2752030" y="239783"/>
              <a:ext cx="2200083"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RESULTS AND DISCUSSION</a:t>
              </a:r>
            </a:p>
          </p:txBody>
        </p:sp>
      </p:grpSp>
      <p:pic>
        <p:nvPicPr>
          <p:cNvPr id="23" name="图片 22">
            <a:extLst>
              <a:ext uri="{FF2B5EF4-FFF2-40B4-BE49-F238E27FC236}">
                <a16:creationId xmlns:a16="http://schemas.microsoft.com/office/drawing/2014/main" id="{BDE5814F-9606-2649-9CBC-2293C89C67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Tree>
    <p:extLst>
      <p:ext uri="{BB962C8B-B14F-4D97-AF65-F5344CB8AC3E}">
        <p14:creationId xmlns:p14="http://schemas.microsoft.com/office/powerpoint/2010/main" val="488580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矩形 11"/>
              <p:cNvSpPr/>
              <p:nvPr/>
            </p:nvSpPr>
            <p:spPr>
              <a:xfrm>
                <a:off x="428017" y="1741222"/>
                <a:ext cx="11293814" cy="5013037"/>
              </a:xfrm>
              <a:prstGeom prst="rect">
                <a:avLst/>
              </a:prstGeom>
            </p:spPr>
            <p:txBody>
              <a:bodyPr wrap="square" lIns="91438" tIns="45719" rIns="91438" bIns="45719">
                <a:spAutoFit/>
              </a:bodyPr>
              <a:lstStyle/>
              <a:p>
                <a:pPr marL="457200" indent="-457200" algn="just">
                  <a:lnSpc>
                    <a:spcPct val="150000"/>
                  </a:lnSpc>
                  <a:buFont typeface="Arial" panose="020B0604020202020204" pitchFamily="34" charset="0"/>
                  <a:buChar char="•"/>
                </a:pP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利用势能面</a:t>
                </a:r>
                <a:r>
                  <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(PES)</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方法在扩展</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形变</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空间</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4</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5</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6</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7</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8</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中对偶</a:t>
                </a:r>
                <a:r>
                  <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偶</a:t>
                </a:r>
                <a14:m>
                  <m:oMath xmlns:m="http://schemas.openxmlformats.org/officeDocument/2006/math">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 </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246,248</m:t>
                        </m:r>
                      </m:sup>
                    </m:sSup>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No</m:t>
                    </m:r>
                  </m:oMath>
                </a14:m>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的高阶</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形变</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效应进行了配对自一致</a:t>
                </a:r>
                <a:r>
                  <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Woods-Saxon-</a:t>
                </a:r>
                <a:r>
                  <a:rPr lang="en-US" altLang="zh-CN" sz="2400" kern="100" dirty="0" err="1">
                    <a:effectLst/>
                    <a:latin typeface="微软雅黑" panose="020B0503020204020204" pitchFamily="34" charset="-122"/>
                    <a:ea typeface="微软雅黑" panose="020B0503020204020204" pitchFamily="34" charset="-122"/>
                    <a:cs typeface="Times New Roman" panose="02020603050405020304" pitchFamily="18" charset="0"/>
                  </a:rPr>
                  <a:t>Strutinsky</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计算</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，进而</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得到二维投影能量图和势能曲线</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lnSpc>
                    <a:spcPct val="150000"/>
                  </a:lnSpc>
                  <a:buFont typeface="Arial" panose="020B0604020202020204" pitchFamily="34" charset="0"/>
                  <a:buChar char="•"/>
                </a:pP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相</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较于</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轻锕系核，</a:t>
                </a:r>
                <a14:m>
                  <m:oMath xmlns:m="http://schemas.openxmlformats.org/officeDocument/2006/math">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latin typeface="Cambria Math" panose="02040503050406030204" pitchFamily="18" charset="0"/>
                            <a:cs typeface="Times New Roman" panose="02020603050405020304" pitchFamily="18" charset="0"/>
                          </a:rPr>
                          <m:t> </m:t>
                        </m:r>
                      </m:e>
                      <m:sup>
                        <m:r>
                          <a:rPr lang="en-US" altLang="zh-CN" sz="2400" i="1" kern="100">
                            <a:latin typeface="Cambria Math" panose="02040503050406030204" pitchFamily="18" charset="0"/>
                            <a:cs typeface="Times New Roman" panose="02020603050405020304" pitchFamily="18" charset="0"/>
                          </a:rPr>
                          <m:t>246,248</m:t>
                        </m:r>
                      </m:sup>
                    </m:sSup>
                    <m:r>
                      <m:rPr>
                        <m:sty m:val="p"/>
                      </m:rPr>
                      <a:rPr lang="en-US" altLang="zh-CN" sz="2400" kern="100">
                        <a:latin typeface="Cambria Math" panose="02040503050406030204" pitchFamily="18" charset="0"/>
                        <a:cs typeface="Times New Roman" panose="02020603050405020304" pitchFamily="18" charset="0"/>
                      </a:rPr>
                      <m:t>No</m:t>
                    </m:r>
                  </m:oMath>
                </a14:m>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核基态转变为超</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形变</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构型，</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高阶形变效应沿裂变能谷的影响不可忽视。</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lnSpc>
                    <a:spcPct val="150000"/>
                  </a:lnSpc>
                  <a:buFont typeface="Arial" panose="020B0604020202020204" pitchFamily="34" charset="0"/>
                  <a:buChar char="•"/>
                </a:pP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lnSpc>
                    <a:spcPct val="150000"/>
                  </a:lnSpc>
                  <a:buFont typeface="Arial" panose="020B0604020202020204" pitchFamily="34" charset="0"/>
                  <a:buChar char="•"/>
                </a:pP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高阶偶阶</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形变</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对裂变轨迹和能量极小</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点</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均</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有重要影响，</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而奇阶形变则需与偶阶形变协同作用，主要影响第二势垒之后的裂变路径。</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428017" y="1741222"/>
                <a:ext cx="11293814" cy="5013037"/>
              </a:xfrm>
              <a:prstGeom prst="rect">
                <a:avLst/>
              </a:prstGeom>
              <a:blipFill>
                <a:blip r:embed="rId3"/>
                <a:stretch>
                  <a:fillRect l="-702" r="-863" b="-1946"/>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摘要</a:t>
              </a:r>
            </a:p>
          </p:txBody>
        </p:sp>
      </p:grpSp>
      <p:grpSp>
        <p:nvGrpSpPr>
          <p:cNvPr id="2" name="组合 1">
            <a:extLst>
              <a:ext uri="{FF2B5EF4-FFF2-40B4-BE49-F238E27FC236}">
                <a16:creationId xmlns:a16="http://schemas.microsoft.com/office/drawing/2014/main" id="{3C0C98E6-85CA-A522-CC93-3679D26E8214}"/>
              </a:ext>
            </a:extLst>
          </p:cNvPr>
          <p:cNvGrpSpPr/>
          <p:nvPr/>
        </p:nvGrpSpPr>
        <p:grpSpPr>
          <a:xfrm>
            <a:off x="-254000" y="201683"/>
            <a:ext cx="898070" cy="523220"/>
            <a:chOff x="-254000" y="201683"/>
            <a:chExt cx="898070" cy="523220"/>
          </a:xfrm>
          <a:solidFill>
            <a:srgbClr val="C00000"/>
          </a:solidFill>
        </p:grpSpPr>
        <p:sp>
          <p:nvSpPr>
            <p:cNvPr id="10" name="圆角矩形 4">
              <a:extLst>
                <a:ext uri="{FF2B5EF4-FFF2-40B4-BE49-F238E27FC236}">
                  <a16:creationId xmlns:a16="http://schemas.microsoft.com/office/drawing/2014/main" id="{11766F8D-0111-FA6D-1D6A-BBAF4D99EF0A}"/>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E94F6EAE-FEE3-0DD9-19A5-496D4CB03826}"/>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58A8C774-3447-849F-57AB-99BED5271166}"/>
              </a:ext>
            </a:extLst>
          </p:cNvPr>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引言</a:t>
            </a:r>
          </a:p>
        </p:txBody>
      </p:sp>
      <p:grpSp>
        <p:nvGrpSpPr>
          <p:cNvPr id="19" name="组合 18">
            <a:extLst>
              <a:ext uri="{FF2B5EF4-FFF2-40B4-BE49-F238E27FC236}">
                <a16:creationId xmlns:a16="http://schemas.microsoft.com/office/drawing/2014/main" id="{ABC41B48-D367-7F5A-FBDA-A73050B0AF1A}"/>
              </a:ext>
            </a:extLst>
          </p:cNvPr>
          <p:cNvGrpSpPr/>
          <p:nvPr/>
        </p:nvGrpSpPr>
        <p:grpSpPr>
          <a:xfrm>
            <a:off x="1706562" y="217491"/>
            <a:ext cx="10974335" cy="439541"/>
            <a:chOff x="2584397" y="217491"/>
            <a:chExt cx="10096500" cy="439541"/>
          </a:xfrm>
          <a:solidFill>
            <a:srgbClr val="C00000"/>
          </a:solidFill>
        </p:grpSpPr>
        <p:sp>
          <p:nvSpPr>
            <p:cNvPr id="20" name="圆角矩形 3">
              <a:extLst>
                <a:ext uri="{FF2B5EF4-FFF2-40B4-BE49-F238E27FC236}">
                  <a16:creationId xmlns:a16="http://schemas.microsoft.com/office/drawing/2014/main" id="{A76A5516-1B06-BD51-F083-0FF51C74BC29}"/>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圆角矩形 7">
              <a:extLst>
                <a:ext uri="{FF2B5EF4-FFF2-40B4-BE49-F238E27FC236}">
                  <a16:creationId xmlns:a16="http://schemas.microsoft.com/office/drawing/2014/main" id="{75E93889-B17C-9780-6BD5-FCE62E27D4A5}"/>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2ED8065-2CC7-6828-B6A7-FEF4FE8A1BFD}"/>
                </a:ext>
              </a:extLst>
            </p:cNvPr>
            <p:cNvSpPr/>
            <p:nvPr/>
          </p:nvSpPr>
          <p:spPr>
            <a:xfrm>
              <a:off x="2734721" y="239783"/>
              <a:ext cx="1274439"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INTRODUCTION</a:t>
              </a:r>
            </a:p>
          </p:txBody>
        </p:sp>
      </p:grpSp>
      <p:pic>
        <p:nvPicPr>
          <p:cNvPr id="23" name="图片 22">
            <a:extLst>
              <a:ext uri="{FF2B5EF4-FFF2-40B4-BE49-F238E27FC236}">
                <a16:creationId xmlns:a16="http://schemas.microsoft.com/office/drawing/2014/main" id="{C8F8820A-E0BE-A7D6-A3E6-A2293048BB5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623704" y="176254"/>
            <a:ext cx="1374592" cy="444778"/>
          </a:xfrm>
          <a:prstGeom prst="rect">
            <a:avLst/>
          </a:prstGeom>
        </p:spPr>
      </p:pic>
    </p:spTree>
    <p:extLst>
      <p:ext uri="{BB962C8B-B14F-4D97-AF65-F5344CB8AC3E}">
        <p14:creationId xmlns:p14="http://schemas.microsoft.com/office/powerpoint/2010/main" val="1055407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矩形 11"/>
              <p:cNvSpPr/>
              <p:nvPr/>
            </p:nvSpPr>
            <p:spPr>
              <a:xfrm>
                <a:off x="428017" y="1741222"/>
                <a:ext cx="6206247" cy="5061768"/>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14:m>
                  <m:oMath xmlns:m="http://schemas.openxmlformats.org/officeDocument/2006/math">
                    <m:sSup>
                      <m:sSupPr>
                        <m:ctrlPr>
                          <a:rPr lang="zh-CN" altLang="zh-CN" sz="2400" i="1" kern="10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0" i="1" kern="100" smtClean="0">
                            <a:latin typeface="Cambria Math" panose="02040503050406030204" pitchFamily="18" charset="0"/>
                            <a:ea typeface="Cambria Math" panose="02040503050406030204" pitchFamily="18" charset="0"/>
                            <a:cs typeface="Times New Roman" panose="02020603050405020304" pitchFamily="18" charset="0"/>
                          </a:rPr>
                          <m:t> </m:t>
                        </m:r>
                      </m:e>
                      <m:sup>
                        <m:r>
                          <a:rPr lang="en-US" altLang="zh-CN" sz="2400" i="1" kern="100">
                            <a:latin typeface="Cambria Math" panose="02040503050406030204" pitchFamily="18" charset="0"/>
                            <a:cs typeface="Times New Roman" panose="02020603050405020304" pitchFamily="18" charset="0"/>
                          </a:rPr>
                          <m:t>24</m:t>
                        </m:r>
                        <m:r>
                          <a:rPr lang="en-US" altLang="zh-CN" sz="2400" b="0" i="1" kern="100" smtClean="0">
                            <a:latin typeface="Cambria Math" panose="02040503050406030204" pitchFamily="18" charset="0"/>
                            <a:cs typeface="Times New Roman" panose="02020603050405020304" pitchFamily="18" charset="0"/>
                          </a:rPr>
                          <m:t>6</m:t>
                        </m:r>
                      </m:sup>
                    </m:sSup>
                    <m:r>
                      <m:rPr>
                        <m:sty m:val="p"/>
                      </m:rPr>
                      <a:rPr lang="en-US" altLang="zh-CN" sz="2400" kern="100">
                        <a:latin typeface="Cambria Math" panose="02040503050406030204" pitchFamily="18" charset="0"/>
                        <a:cs typeface="Times New Roman" panose="02020603050405020304" pitchFamily="18" charset="0"/>
                      </a:rPr>
                      <m:t>No</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 </m:t>
                        </m:r>
                      </m:e>
                      <m:sup>
                        <m:r>
                          <a:rPr lang="en-US" altLang="zh-CN" sz="2400" i="1" kern="100">
                            <a:latin typeface="Cambria Math" panose="02040503050406030204" pitchFamily="18" charset="0"/>
                            <a:cs typeface="Times New Roman" panose="02020603050405020304" pitchFamily="18" charset="0"/>
                          </a:rPr>
                          <m:t>24</m:t>
                        </m:r>
                        <m:r>
                          <a:rPr lang="en-US" altLang="zh-CN" sz="2400" b="0" i="1" kern="100" smtClean="0">
                            <a:latin typeface="Cambria Math" panose="02040503050406030204" pitchFamily="18" charset="0"/>
                            <a:cs typeface="Times New Roman" panose="02020603050405020304" pitchFamily="18" charset="0"/>
                          </a:rPr>
                          <m:t>8</m:t>
                        </m:r>
                      </m:sup>
                    </m:sSup>
                    <m:r>
                      <m:rPr>
                        <m:sty m:val="p"/>
                      </m:rPr>
                      <a:rPr lang="en-US" altLang="zh-CN" sz="2400" kern="100">
                        <a:latin typeface="Cambria Math" panose="02040503050406030204" pitchFamily="18" charset="0"/>
                        <a:cs typeface="Times New Roman" panose="02020603050405020304" pitchFamily="18" charset="0"/>
                      </a:rPr>
                      <m:t>No</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）的四种势能曲线随形变参数</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i="1">
                            <a:latin typeface="Cambria Math" panose="02040503050406030204" pitchFamily="18" charset="0"/>
                            <a:cs typeface="Times New Roman" panose="02020603050405020304" pitchFamily="18" charset="0"/>
                          </a:rPr>
                          <m:t>2</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的变化关系。</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在每个</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i="1">
                            <a:latin typeface="Cambria Math" panose="02040503050406030204" pitchFamily="18" charset="0"/>
                            <a:cs typeface="Times New Roman" panose="02020603050405020304" pitchFamily="18" charset="0"/>
                          </a:rPr>
                          <m:t>2</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取值点，分别进行了以下四种情况下的能量最小化计算：</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黑色实线</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I </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：不考虑任何高阶形变；</a:t>
                </a:r>
              </a:p>
              <a:p>
                <a:pPr marL="342900" indent="-342900">
                  <a:lnSpc>
                    <a:spcPct val="150000"/>
                  </a:lnSpc>
                  <a:buFont typeface="Arial" panose="020B0604020202020204" pitchFamily="34" charset="0"/>
                  <a:buChar char="•"/>
                </a:pPr>
                <a:r>
                  <a:rPr lang="zh-CN" altLang="en-US" sz="24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红色实线</a:t>
                </a:r>
                <a:r>
                  <a:rPr lang="en-US" altLang="zh-CN" sz="24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II </a:t>
                </a:r>
                <a:r>
                  <a:rPr lang="zh-CN" altLang="en-US" sz="24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：考虑偶阶形变</a:t>
                </a:r>
                <a14:m>
                  <m:oMath xmlns:m="http://schemas.openxmlformats.org/officeDocument/2006/math">
                    <m:sSub>
                      <m:sSubPr>
                        <m:ctrlPr>
                          <a:rPr lang="zh-CN" altLang="zh-CN" sz="2400" i="1" smtClean="0">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cs typeface="Times New Roman" panose="02020603050405020304" pitchFamily="18" charset="0"/>
                          </a:rPr>
                          <m:t>𝛽</m:t>
                        </m:r>
                      </m:e>
                      <m:sub>
                        <m:r>
                          <a:rPr lang="en-US" altLang="zh-CN" sz="2400" b="0" i="1" smtClean="0">
                            <a:solidFill>
                              <a:srgbClr val="FF0000"/>
                            </a:solidFill>
                            <a:latin typeface="Cambria Math" panose="02040503050406030204" pitchFamily="18" charset="0"/>
                            <a:cs typeface="Times New Roman" panose="02020603050405020304" pitchFamily="18" charset="0"/>
                          </a:rPr>
                          <m:t>4,6,8</m:t>
                        </m:r>
                      </m:sub>
                    </m:sSub>
                  </m:oMath>
                </a14:m>
                <a:r>
                  <a:rPr lang="en-US" altLang="zh-CN" sz="24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24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绿色虚线</a:t>
                </a:r>
                <a:r>
                  <a:rPr lang="en-US" altLang="zh-CN" sz="2400" kern="1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III </a:t>
                </a:r>
                <a:r>
                  <a:rPr lang="zh-CN" altLang="en-US" sz="2400" kern="1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：考虑奇阶形变</a:t>
                </a:r>
                <a14:m>
                  <m:oMath xmlns:m="http://schemas.openxmlformats.org/officeDocument/2006/math">
                    <m:sSub>
                      <m:sSubPr>
                        <m:ctrlPr>
                          <a:rPr lang="zh-CN" altLang="zh-CN" sz="2400" i="1" smtClean="0">
                            <a:solidFill>
                              <a:srgbClr val="00B050"/>
                            </a:solidFill>
                            <a:latin typeface="Cambria Math" panose="02040503050406030204" pitchFamily="18" charset="0"/>
                            <a:ea typeface="Cambria Math" panose="02040503050406030204" pitchFamily="18" charset="0"/>
                          </a:rPr>
                        </m:ctrlPr>
                      </m:sSubPr>
                      <m:e>
                        <m:r>
                          <a:rPr lang="en-US" altLang="zh-CN" sz="2400" i="1">
                            <a:solidFill>
                              <a:srgbClr val="00B050"/>
                            </a:solidFill>
                            <a:latin typeface="Cambria Math" panose="02040503050406030204" pitchFamily="18" charset="0"/>
                            <a:cs typeface="Times New Roman" panose="02020603050405020304" pitchFamily="18" charset="0"/>
                          </a:rPr>
                          <m:t>𝛽</m:t>
                        </m:r>
                      </m:e>
                      <m:sub>
                        <m:r>
                          <a:rPr lang="en-US" altLang="zh-CN" sz="2400" b="0" i="1" smtClean="0">
                            <a:solidFill>
                              <a:srgbClr val="00B050"/>
                            </a:solidFill>
                            <a:latin typeface="Cambria Math" panose="02040503050406030204" pitchFamily="18" charset="0"/>
                            <a:cs typeface="Times New Roman" panose="02020603050405020304" pitchFamily="18" charset="0"/>
                          </a:rPr>
                          <m:t>3,5,7</m:t>
                        </m:r>
                      </m:sub>
                    </m:sSub>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蓝色虚线</a:t>
                </a:r>
                <a:r>
                  <a:rPr lang="en-US" altLang="zh-CN" sz="2400"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IV </a:t>
                </a:r>
                <a:r>
                  <a:rPr lang="zh-CN" altLang="en-US" sz="2400"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：综合考虑所有高阶形变</a:t>
                </a:r>
                <a14:m>
                  <m:oMath xmlns:m="http://schemas.openxmlformats.org/officeDocument/2006/math">
                    <m:sSub>
                      <m:sSubPr>
                        <m:ctrlPr>
                          <a:rPr lang="zh-CN" altLang="zh-CN" sz="2400" i="1" smtClean="0">
                            <a:solidFill>
                              <a:srgbClr val="0070C0"/>
                            </a:solidFill>
                            <a:latin typeface="Cambria Math" panose="02040503050406030204" pitchFamily="18" charset="0"/>
                            <a:ea typeface="Cambria Math" panose="02040503050406030204" pitchFamily="18" charset="0"/>
                          </a:rPr>
                        </m:ctrlPr>
                      </m:sSubPr>
                      <m:e>
                        <m:r>
                          <a:rPr lang="en-US" altLang="zh-CN" sz="2400" i="1">
                            <a:solidFill>
                              <a:srgbClr val="0070C0"/>
                            </a:solidFill>
                            <a:latin typeface="Cambria Math" panose="02040503050406030204" pitchFamily="18" charset="0"/>
                            <a:cs typeface="Times New Roman" panose="02020603050405020304" pitchFamily="18" charset="0"/>
                          </a:rPr>
                          <m:t>𝛽</m:t>
                        </m:r>
                      </m:e>
                      <m:sub>
                        <m:r>
                          <a:rPr lang="en-US" altLang="zh-CN" sz="2400" b="0" i="1" smtClean="0">
                            <a:solidFill>
                              <a:srgbClr val="0070C0"/>
                            </a:solidFill>
                            <a:latin typeface="Cambria Math" panose="02040503050406030204" pitchFamily="18" charset="0"/>
                            <a:cs typeface="Times New Roman" panose="02020603050405020304" pitchFamily="18" charset="0"/>
                          </a:rPr>
                          <m:t>3−8</m:t>
                        </m:r>
                      </m:sub>
                    </m:sSub>
                  </m:oMath>
                </a14:m>
                <a:r>
                  <a:rPr lang="en-US" altLang="zh-CN" sz="2400"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a:t>
                </a:r>
              </a:p>
            </p:txBody>
          </p:sp>
        </mc:Choice>
        <mc:Fallback xmlns="">
          <p:sp>
            <p:nvSpPr>
              <p:cNvPr id="12" name="矩形 11"/>
              <p:cNvSpPr>
                <a:spLocks noRot="1" noChangeAspect="1" noMove="1" noResize="1" noEditPoints="1" noAdjustHandles="1" noChangeArrowheads="1" noChangeShapeType="1" noTextEdit="1"/>
              </p:cNvSpPr>
              <p:nvPr/>
            </p:nvSpPr>
            <p:spPr>
              <a:xfrm>
                <a:off x="428017" y="1741222"/>
                <a:ext cx="6206247" cy="5061768"/>
              </a:xfrm>
              <a:prstGeom prst="rect">
                <a:avLst/>
              </a:prstGeom>
              <a:blipFill>
                <a:blip r:embed="rId3"/>
                <a:stretch>
                  <a:fillRect l="-1277" b="-1807"/>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图</a:t>
              </a:r>
              <a:r>
                <a:rPr lang="en-US" altLang="zh-CN" sz="2800" dirty="0">
                  <a:solidFill>
                    <a:schemeClr val="bg1"/>
                  </a:solidFill>
                  <a:latin typeface="微软雅黑" panose="020B0503020204020204" pitchFamily="34" charset="-122"/>
                  <a:ea typeface="微软雅黑" panose="020B0503020204020204" pitchFamily="34" charset="-122"/>
                </a:rPr>
                <a:t>5</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id="{32950061-A08E-8BD0-47DC-2FC949CC045D}"/>
              </a:ext>
            </a:extLst>
          </p:cNvPr>
          <p:cNvGrpSpPr/>
          <p:nvPr/>
        </p:nvGrpSpPr>
        <p:grpSpPr>
          <a:xfrm>
            <a:off x="-254000" y="201683"/>
            <a:ext cx="898070" cy="523220"/>
            <a:chOff x="-254000" y="201683"/>
            <a:chExt cx="898070" cy="523220"/>
          </a:xfrm>
          <a:solidFill>
            <a:srgbClr val="C00000"/>
          </a:solidFill>
        </p:grpSpPr>
        <p:sp>
          <p:nvSpPr>
            <p:cNvPr id="10" name="圆角矩形 4">
              <a:extLst>
                <a:ext uri="{FF2B5EF4-FFF2-40B4-BE49-F238E27FC236}">
                  <a16:creationId xmlns:a16="http://schemas.microsoft.com/office/drawing/2014/main" id="{3142D3D1-CAA9-2409-7969-83E58A7C7B60}"/>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B648AFB-D98F-9959-F7A5-1AEF4F335F1E}"/>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AD91E4FC-5ADE-ADE7-62CE-953ABA586F51}"/>
              </a:ext>
            </a:extLst>
          </p:cNvPr>
          <p:cNvSpPr txBox="1"/>
          <p:nvPr/>
        </p:nvSpPr>
        <p:spPr>
          <a:xfrm>
            <a:off x="701167" y="144940"/>
            <a:ext cx="306102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研究结果与讨论</a:t>
            </a:r>
          </a:p>
        </p:txBody>
      </p:sp>
      <p:grpSp>
        <p:nvGrpSpPr>
          <p:cNvPr id="19" name="组合 18">
            <a:extLst>
              <a:ext uri="{FF2B5EF4-FFF2-40B4-BE49-F238E27FC236}">
                <a16:creationId xmlns:a16="http://schemas.microsoft.com/office/drawing/2014/main" id="{ABC51144-FAFE-20BB-10C4-CDEB18C6D121}"/>
              </a:ext>
            </a:extLst>
          </p:cNvPr>
          <p:cNvGrpSpPr/>
          <p:nvPr/>
        </p:nvGrpSpPr>
        <p:grpSpPr>
          <a:xfrm>
            <a:off x="3762189" y="217491"/>
            <a:ext cx="8918707" cy="439541"/>
            <a:chOff x="2584397" y="217491"/>
            <a:chExt cx="10096500" cy="439541"/>
          </a:xfrm>
          <a:solidFill>
            <a:srgbClr val="C00000"/>
          </a:solidFill>
        </p:grpSpPr>
        <p:sp>
          <p:nvSpPr>
            <p:cNvPr id="20" name="圆角矩形 3">
              <a:extLst>
                <a:ext uri="{FF2B5EF4-FFF2-40B4-BE49-F238E27FC236}">
                  <a16:creationId xmlns:a16="http://schemas.microsoft.com/office/drawing/2014/main" id="{44C79FFB-17DA-DBCC-A0DB-2C0A365753B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7">
              <a:extLst>
                <a:ext uri="{FF2B5EF4-FFF2-40B4-BE49-F238E27FC236}">
                  <a16:creationId xmlns:a16="http://schemas.microsoft.com/office/drawing/2014/main" id="{4CB27B5F-A138-7640-D248-07630C3ECE68}"/>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CA41767-4901-EC93-6A05-8F430B1B462E}"/>
                </a:ext>
              </a:extLst>
            </p:cNvPr>
            <p:cNvSpPr/>
            <p:nvPr/>
          </p:nvSpPr>
          <p:spPr>
            <a:xfrm>
              <a:off x="2752030" y="239783"/>
              <a:ext cx="2200083"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RESULTS AND DISCUSSION</a:t>
              </a:r>
            </a:p>
          </p:txBody>
        </p:sp>
      </p:grpSp>
      <p:pic>
        <p:nvPicPr>
          <p:cNvPr id="23" name="图片 22">
            <a:extLst>
              <a:ext uri="{FF2B5EF4-FFF2-40B4-BE49-F238E27FC236}">
                <a16:creationId xmlns:a16="http://schemas.microsoft.com/office/drawing/2014/main" id="{BDE5814F-9606-2649-9CBC-2293C89C67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pic>
        <p:nvPicPr>
          <p:cNvPr id="4" name="图片 3">
            <a:extLst>
              <a:ext uri="{FF2B5EF4-FFF2-40B4-BE49-F238E27FC236}">
                <a16:creationId xmlns:a16="http://schemas.microsoft.com/office/drawing/2014/main" id="{56120345-40F8-1FA2-5E13-49EC508EC21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23986" y="176254"/>
            <a:ext cx="5274310" cy="6624955"/>
          </a:xfrm>
          <a:prstGeom prst="rect">
            <a:avLst/>
          </a:prstGeom>
          <a:noFill/>
          <a:ln>
            <a:noFill/>
          </a:ln>
        </p:spPr>
      </p:pic>
    </p:spTree>
    <p:extLst>
      <p:ext uri="{BB962C8B-B14F-4D97-AF65-F5344CB8AC3E}">
        <p14:creationId xmlns:p14="http://schemas.microsoft.com/office/powerpoint/2010/main" val="20366536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7" y="1741222"/>
                <a:ext cx="11293814" cy="5037403"/>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14:m>
                  <m:oMath xmlns:m="http://schemas.openxmlformats.org/officeDocument/2006/math">
                    <m:r>
                      <a:rPr lang="zh-CN" altLang="en-US" sz="2400" kern="100">
                        <a:latin typeface="微软雅黑" panose="020B0503020204020204" pitchFamily="34" charset="-122"/>
                        <a:ea typeface="微软雅黑" panose="020B0503020204020204" pitchFamily="34" charset="-122"/>
                        <a:cs typeface="Times New Roman" panose="02020603050405020304" pitchFamily="18" charset="0"/>
                      </a:rPr>
                      <m:t>两者</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的势能曲线特性相似，</a:t>
                </a:r>
                <a:r>
                  <a:rPr lang="zh-CN" altLang="zh-CN" sz="2400" kern="100" dirty="0">
                    <a:ea typeface="Cambria Math" panose="02040503050406030204" pitchFamily="18" charset="0"/>
                    <a:cs typeface="Times New Roman" panose="02020603050405020304" pitchFamily="18" charset="0"/>
                  </a:rPr>
                  <a:t> </a:t>
                </a:r>
                <a14:m>
                  <m:oMath xmlns:m="http://schemas.openxmlformats.org/officeDocument/2006/math">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0" i="1" kern="100" smtClean="0">
                            <a:latin typeface="Cambria Math" panose="02040503050406030204" pitchFamily="18" charset="0"/>
                            <a:ea typeface="Cambria Math" panose="02040503050406030204" pitchFamily="18" charset="0"/>
                            <a:cs typeface="Times New Roman" panose="02020603050405020304" pitchFamily="18" charset="0"/>
                          </a:rPr>
                          <m:t> </m:t>
                        </m:r>
                      </m:e>
                      <m:sup>
                        <m:r>
                          <a:rPr lang="en-US" altLang="zh-CN" sz="2400" i="1" kern="100">
                            <a:latin typeface="Cambria Math" panose="02040503050406030204" pitchFamily="18" charset="0"/>
                            <a:cs typeface="Times New Roman" panose="02020603050405020304" pitchFamily="18" charset="0"/>
                          </a:rPr>
                          <m:t>246</m:t>
                        </m:r>
                      </m:sup>
                    </m:sSup>
                    <m:r>
                      <m:rPr>
                        <m:sty m:val="p"/>
                      </m:rPr>
                      <a:rPr lang="en-US" altLang="zh-CN" sz="2400" kern="100">
                        <a:latin typeface="Cambria Math" panose="02040503050406030204" pitchFamily="18" charset="0"/>
                        <a:cs typeface="Times New Roman" panose="02020603050405020304" pitchFamily="18" charset="0"/>
                      </a:rPr>
                      <m:t>No</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外势垒略低。虽然中子数减少会使</a:t>
                </a:r>
                <a14:m>
                  <m:oMath xmlns:m="http://schemas.openxmlformats.org/officeDocument/2006/math">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 </m:t>
                        </m:r>
                      </m:e>
                      <m:sup>
                        <m:r>
                          <a:rPr lang="en-US" altLang="zh-CN" sz="2400" i="1" kern="100">
                            <a:latin typeface="Cambria Math" panose="02040503050406030204" pitchFamily="18" charset="0"/>
                            <a:cs typeface="Times New Roman" panose="02020603050405020304" pitchFamily="18" charset="0"/>
                          </a:rPr>
                          <m:t>246</m:t>
                        </m:r>
                      </m:sup>
                    </m:sSup>
                    <m:r>
                      <m:rPr>
                        <m:sty m:val="p"/>
                      </m:rPr>
                      <a:rPr lang="en-US" altLang="zh-CN" sz="2400" kern="100">
                        <a:latin typeface="Cambria Math" panose="02040503050406030204" pitchFamily="18" charset="0"/>
                        <a:cs typeface="Times New Roman" panose="02020603050405020304" pitchFamily="18" charset="0"/>
                      </a:rPr>
                      <m:t>No</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半衰期较短，进而推测其寿命不会出现突变。</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仅考虑</a:t>
                </a:r>
                <a14:m>
                  <m:oMath xmlns:m="http://schemas.openxmlformats.org/officeDocument/2006/math">
                    <m:sSub>
                      <m:sSubPr>
                        <m:ctrlPr>
                          <a:rPr lang="zh-CN"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i="1">
                            <a:latin typeface="Cambria Math" panose="02040503050406030204" pitchFamily="18" charset="0"/>
                            <a:cs typeface="Times New Roman" panose="02020603050405020304" pitchFamily="18" charset="0"/>
                          </a:rPr>
                          <m:t>2</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形变（曲线</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I</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），在超形变极小点后能量会随</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i="1">
                            <a:latin typeface="Cambria Math" panose="02040503050406030204" pitchFamily="18" charset="0"/>
                            <a:cs typeface="Times New Roman" panose="02020603050405020304" pitchFamily="18" charset="0"/>
                          </a:rPr>
                          <m:t>2</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增大持续上升。</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仅考虑偶阶形变</a:t>
                </a:r>
                <a14:m>
                  <m:oMath xmlns:m="http://schemas.openxmlformats.org/officeDocument/2006/math">
                    <m:sSub>
                      <m:sSubPr>
                        <m:ctrlPr>
                          <a:rPr lang="zh-CN" altLang="zh-CN" sz="2400" i="1" smtClean="0">
                            <a:solidFill>
                              <a:srgbClr val="FF0000"/>
                            </a:solidFill>
                            <a:latin typeface="Cambria Math" panose="02040503050406030204" pitchFamily="18" charset="0"/>
                            <a:ea typeface="Cambria Math" panose="02040503050406030204" pitchFamily="18" charset="0"/>
                          </a:rPr>
                        </m:ctrlPr>
                      </m:sSubPr>
                      <m:e>
                        <m:r>
                          <a:rPr lang="en-US" altLang="zh-CN" sz="2400" i="1">
                            <a:solidFill>
                              <a:srgbClr val="FF0000"/>
                            </a:solidFill>
                            <a:latin typeface="Cambria Math" panose="02040503050406030204" pitchFamily="18" charset="0"/>
                            <a:cs typeface="Times New Roman" panose="02020603050405020304" pitchFamily="18" charset="0"/>
                          </a:rPr>
                          <m:t>𝛽</m:t>
                        </m:r>
                      </m:e>
                      <m:sub>
                        <m:r>
                          <a:rPr lang="en-US" altLang="zh-CN" sz="2400" b="0" i="1" smtClean="0">
                            <a:solidFill>
                              <a:srgbClr val="FF0000"/>
                            </a:solidFill>
                            <a:latin typeface="Cambria Math" panose="02040503050406030204" pitchFamily="18" charset="0"/>
                            <a:cs typeface="Times New Roman" panose="02020603050405020304" pitchFamily="18" charset="0"/>
                          </a:rPr>
                          <m:t>4,6,8</m:t>
                        </m:r>
                      </m:sub>
                    </m:sSub>
                  </m:oMath>
                </a14:m>
                <a:r>
                  <a:rPr lang="zh-CN" altLang="en-US" sz="24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（曲线</a:t>
                </a:r>
                <a:r>
                  <a:rPr lang="en-US" altLang="zh-CN" sz="24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II</a:t>
                </a:r>
                <a:r>
                  <a:rPr lang="zh-CN" altLang="en-US" sz="24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不仅能降低正常形变极小值与超形变极小值的能量，还会促使第二势垒的形成。</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除弱形变区（</a:t>
                </a:r>
                <a:r>
                  <a:rPr lang="zh-CN" altLang="zh-CN" sz="2400" dirty="0">
                    <a:ea typeface="Cambria Math" panose="02040503050406030204" pitchFamily="18" charset="0"/>
                  </a:rPr>
                  <a:t> </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i="1">
                            <a:latin typeface="Cambria Math" panose="02040503050406030204" pitchFamily="18" charset="0"/>
                            <a:cs typeface="Times New Roman" panose="02020603050405020304" pitchFamily="18" charset="0"/>
                          </a:rPr>
                          <m:t>2</m:t>
                        </m:r>
                      </m:sub>
                    </m:sSub>
                    <m:r>
                      <a:rPr lang="en-US" altLang="zh-CN" sz="2400" i="1">
                        <a:latin typeface="Cambria Math" panose="02040503050406030204" pitchFamily="18" charset="0"/>
                        <a:cs typeface="Times New Roman" panose="02020603050405020304" pitchFamily="18" charset="0"/>
                      </a:rPr>
                      <m:t> </m:t>
                    </m:r>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≤0.1</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）外，曲线</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I</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2400" kern="1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III</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完全重合，表明在</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i="1">
                            <a:latin typeface="Cambria Math" panose="02040503050406030204" pitchFamily="18" charset="0"/>
                            <a:cs typeface="Times New Roman" panose="02020603050405020304" pitchFamily="18" charset="0"/>
                          </a:rPr>
                          <m:t>2</m:t>
                        </m:r>
                      </m:sub>
                    </m:sSub>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b="0" i="1" smtClean="0">
                            <a:latin typeface="Cambria Math" panose="02040503050406030204" pitchFamily="18" charset="0"/>
                            <a:cs typeface="Times New Roman" panose="02020603050405020304" pitchFamily="18" charset="0"/>
                          </a:rPr>
                          <m:t>3</m:t>
                        </m:r>
                      </m:sub>
                    </m:sSub>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b="0" i="1" smtClean="0">
                            <a:latin typeface="Cambria Math" panose="02040503050406030204" pitchFamily="18" charset="0"/>
                            <a:cs typeface="Times New Roman" panose="02020603050405020304" pitchFamily="18" charset="0"/>
                          </a:rPr>
                          <m:t>5</m:t>
                        </m:r>
                      </m:sub>
                    </m:sSub>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b="0" i="1" smtClean="0">
                            <a:latin typeface="Cambria Math" panose="02040503050406030204" pitchFamily="18" charset="0"/>
                            <a:cs typeface="Times New Roman" panose="02020603050405020304" pitchFamily="18" charset="0"/>
                          </a:rPr>
                          <m:t>7</m:t>
                        </m:r>
                      </m:sub>
                    </m:sSub>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子空间内裂变能谷不存在奇阶形变效应，曲线</a:t>
                </a:r>
                <a:r>
                  <a:rPr lang="en-US" altLang="zh-CN" sz="24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II</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2400"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IV</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在</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i="1">
                            <a:latin typeface="Cambria Math" panose="02040503050406030204" pitchFamily="18" charset="0"/>
                            <a:cs typeface="Times New Roman" panose="02020603050405020304" pitchFamily="18" charset="0"/>
                          </a:rPr>
                          <m:t>2</m:t>
                        </m:r>
                      </m:sub>
                    </m:sSub>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≈0.8</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前的重叠也印证了这一点。</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对比曲线</a:t>
                </a:r>
                <a:r>
                  <a:rPr lang="en-US" altLang="zh-CN" sz="24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II</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2400"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IV</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发现，引入奇阶形变会进一步降低第二势垒，说明奇偶阶形变具有耦合效应。</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428017" y="1741222"/>
                <a:ext cx="11293814" cy="5037403"/>
              </a:xfrm>
              <a:prstGeom prst="rect">
                <a:avLst/>
              </a:prstGeom>
              <a:blipFill>
                <a:blip r:embed="rId3"/>
                <a:stretch>
                  <a:fillRect l="-702" r="-54" b="-1816"/>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图</a:t>
              </a:r>
              <a:r>
                <a:rPr lang="en-US" altLang="zh-CN" sz="2800" dirty="0">
                  <a:solidFill>
                    <a:schemeClr val="bg1"/>
                  </a:solidFill>
                  <a:latin typeface="微软雅黑" panose="020B0503020204020204" pitchFamily="34" charset="-122"/>
                  <a:ea typeface="微软雅黑" panose="020B0503020204020204" pitchFamily="34" charset="-122"/>
                </a:rPr>
                <a:t>5</a:t>
              </a:r>
              <a:r>
                <a:rPr lang="zh-CN" altLang="en-US" sz="2800" dirty="0">
                  <a:solidFill>
                    <a:schemeClr val="bg1"/>
                  </a:solidFill>
                  <a:latin typeface="微软雅黑" panose="020B0503020204020204" pitchFamily="34" charset="-122"/>
                  <a:ea typeface="微软雅黑" panose="020B0503020204020204" pitchFamily="34" charset="-122"/>
                </a:rPr>
                <a:t>的讨论</a:t>
              </a:r>
            </a:p>
          </p:txBody>
        </p:sp>
      </p:grpSp>
      <p:grpSp>
        <p:nvGrpSpPr>
          <p:cNvPr id="2" name="组合 1">
            <a:extLst>
              <a:ext uri="{FF2B5EF4-FFF2-40B4-BE49-F238E27FC236}">
                <a16:creationId xmlns:a16="http://schemas.microsoft.com/office/drawing/2014/main" id="{32950061-A08E-8BD0-47DC-2FC949CC045D}"/>
              </a:ext>
            </a:extLst>
          </p:cNvPr>
          <p:cNvGrpSpPr/>
          <p:nvPr/>
        </p:nvGrpSpPr>
        <p:grpSpPr>
          <a:xfrm>
            <a:off x="-254000" y="201683"/>
            <a:ext cx="898070" cy="523220"/>
            <a:chOff x="-254000" y="201683"/>
            <a:chExt cx="898070" cy="523220"/>
          </a:xfrm>
          <a:solidFill>
            <a:srgbClr val="C00000"/>
          </a:solidFill>
        </p:grpSpPr>
        <p:sp>
          <p:nvSpPr>
            <p:cNvPr id="10" name="圆角矩形 4">
              <a:extLst>
                <a:ext uri="{FF2B5EF4-FFF2-40B4-BE49-F238E27FC236}">
                  <a16:creationId xmlns:a16="http://schemas.microsoft.com/office/drawing/2014/main" id="{3142D3D1-CAA9-2409-7969-83E58A7C7B60}"/>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B648AFB-D98F-9959-F7A5-1AEF4F335F1E}"/>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AD91E4FC-5ADE-ADE7-62CE-953ABA586F51}"/>
              </a:ext>
            </a:extLst>
          </p:cNvPr>
          <p:cNvSpPr txBox="1"/>
          <p:nvPr/>
        </p:nvSpPr>
        <p:spPr>
          <a:xfrm>
            <a:off x="701167" y="144940"/>
            <a:ext cx="306102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研究结果与讨论</a:t>
            </a:r>
          </a:p>
        </p:txBody>
      </p:sp>
      <p:grpSp>
        <p:nvGrpSpPr>
          <p:cNvPr id="19" name="组合 18">
            <a:extLst>
              <a:ext uri="{FF2B5EF4-FFF2-40B4-BE49-F238E27FC236}">
                <a16:creationId xmlns:a16="http://schemas.microsoft.com/office/drawing/2014/main" id="{ABC51144-FAFE-20BB-10C4-CDEB18C6D121}"/>
              </a:ext>
            </a:extLst>
          </p:cNvPr>
          <p:cNvGrpSpPr/>
          <p:nvPr/>
        </p:nvGrpSpPr>
        <p:grpSpPr>
          <a:xfrm>
            <a:off x="3762189" y="217491"/>
            <a:ext cx="8918707" cy="439541"/>
            <a:chOff x="2584397" y="217491"/>
            <a:chExt cx="10096500" cy="439541"/>
          </a:xfrm>
          <a:solidFill>
            <a:srgbClr val="C00000"/>
          </a:solidFill>
        </p:grpSpPr>
        <p:sp>
          <p:nvSpPr>
            <p:cNvPr id="20" name="圆角矩形 3">
              <a:extLst>
                <a:ext uri="{FF2B5EF4-FFF2-40B4-BE49-F238E27FC236}">
                  <a16:creationId xmlns:a16="http://schemas.microsoft.com/office/drawing/2014/main" id="{44C79FFB-17DA-DBCC-A0DB-2C0A365753B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7">
              <a:extLst>
                <a:ext uri="{FF2B5EF4-FFF2-40B4-BE49-F238E27FC236}">
                  <a16:creationId xmlns:a16="http://schemas.microsoft.com/office/drawing/2014/main" id="{4CB27B5F-A138-7640-D248-07630C3ECE68}"/>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CA41767-4901-EC93-6A05-8F430B1B462E}"/>
                </a:ext>
              </a:extLst>
            </p:cNvPr>
            <p:cNvSpPr/>
            <p:nvPr/>
          </p:nvSpPr>
          <p:spPr>
            <a:xfrm>
              <a:off x="2752030" y="239783"/>
              <a:ext cx="2200083"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RESULTS AND DISCUSSION</a:t>
              </a:r>
            </a:p>
          </p:txBody>
        </p:sp>
      </p:grpSp>
      <p:pic>
        <p:nvPicPr>
          <p:cNvPr id="23" name="图片 22">
            <a:extLst>
              <a:ext uri="{FF2B5EF4-FFF2-40B4-BE49-F238E27FC236}">
                <a16:creationId xmlns:a16="http://schemas.microsoft.com/office/drawing/2014/main" id="{BDE5814F-9606-2649-9CBC-2293C89C67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Tree>
    <p:extLst>
      <p:ext uri="{BB962C8B-B14F-4D97-AF65-F5344CB8AC3E}">
        <p14:creationId xmlns:p14="http://schemas.microsoft.com/office/powerpoint/2010/main" val="1257274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7" y="1741222"/>
                <a:ext cx="6235430" cy="5013037"/>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14:m>
                  <m:oMath xmlns:m="http://schemas.openxmlformats.org/officeDocument/2006/math">
                    <m:sSup>
                      <m:sSupPr>
                        <m:ctrlPr>
                          <a:rPr lang="zh-CN" altLang="zh-CN" sz="2400" i="1" kern="100"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latin typeface="Cambria Math" panose="02040503050406030204" pitchFamily="18" charset="0"/>
                            <a:ea typeface="Cambria Math" panose="02040503050406030204" pitchFamily="18" charset="0"/>
                            <a:cs typeface="Times New Roman" panose="02020603050405020304" pitchFamily="18" charset="0"/>
                          </a:rPr>
                          <m:t> </m:t>
                        </m:r>
                      </m:e>
                      <m:sup>
                        <m:r>
                          <a:rPr lang="en-US" altLang="zh-CN" sz="2400" i="1" kern="100">
                            <a:latin typeface="Cambria Math" panose="02040503050406030204" pitchFamily="18" charset="0"/>
                            <a:cs typeface="Times New Roman" panose="02020603050405020304" pitchFamily="18" charset="0"/>
                          </a:rPr>
                          <m:t>24</m:t>
                        </m:r>
                        <m:r>
                          <a:rPr lang="en-US" altLang="zh-CN" sz="2400" b="0" i="1" kern="100" smtClean="0">
                            <a:latin typeface="Cambria Math" panose="02040503050406030204" pitchFamily="18" charset="0"/>
                            <a:cs typeface="Times New Roman" panose="02020603050405020304" pitchFamily="18" charset="0"/>
                          </a:rPr>
                          <m:t>8</m:t>
                        </m:r>
                      </m:sup>
                    </m:sSup>
                    <m:r>
                      <m:rPr>
                        <m:sty m:val="p"/>
                      </m:rPr>
                      <a:rPr lang="en-US" altLang="zh-CN" sz="2400" kern="100">
                        <a:latin typeface="Cambria Math" panose="02040503050406030204" pitchFamily="18" charset="0"/>
                        <a:cs typeface="Times New Roman" panose="02020603050405020304" pitchFamily="18" charset="0"/>
                      </a:rPr>
                      <m:t>No</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核的中子单粒子能级图</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及不同能量曲线随</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i="1">
                            <a:latin typeface="Cambria Math" panose="02040503050406030204" pitchFamily="18" charset="0"/>
                            <a:cs typeface="Times New Roman" panose="02020603050405020304" pitchFamily="18" charset="0"/>
                          </a:rPr>
                          <m:t>2</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的变化关系。 </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中以</a:t>
                </a:r>
                <a:r>
                  <a:rPr lang="zh-CN" altLang="en-US" sz="2400"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蓝色</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标识的能级为费米能级。</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每个</a:t>
                </a:r>
                <a14:m>
                  <m:oMath xmlns:m="http://schemas.openxmlformats.org/officeDocument/2006/math">
                    <m:sSub>
                      <m:sSubPr>
                        <m:ctrlPr>
                          <a:rPr lang="zh-CN"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i="1">
                            <a:latin typeface="Cambria Math" panose="02040503050406030204" pitchFamily="18" charset="0"/>
                            <a:cs typeface="Times New Roman" panose="02020603050405020304" pitchFamily="18" charset="0"/>
                          </a:rPr>
                          <m:t>2</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格点处的其他形变参数均采用能量最小化后的优化值，且</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中总能量曲线与图</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曲线</a:t>
                </a:r>
                <a:r>
                  <a:rPr lang="en-US" altLang="zh-CN" sz="2400" kern="1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IV</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完全一致。</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428017" y="1741222"/>
                <a:ext cx="6235430" cy="5013037"/>
              </a:xfrm>
              <a:prstGeom prst="rect">
                <a:avLst/>
              </a:prstGeom>
              <a:blipFill>
                <a:blip r:embed="rId3"/>
                <a:stretch>
                  <a:fillRect l="-1271"/>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图</a:t>
              </a:r>
              <a:r>
                <a:rPr lang="en-US" altLang="zh-CN" sz="2800" dirty="0">
                  <a:solidFill>
                    <a:schemeClr val="bg1"/>
                  </a:solidFill>
                  <a:latin typeface="微软雅黑" panose="020B0503020204020204" pitchFamily="34" charset="-122"/>
                  <a:ea typeface="微软雅黑" panose="020B0503020204020204" pitchFamily="34" charset="-122"/>
                </a:rPr>
                <a:t>6</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id="{32950061-A08E-8BD0-47DC-2FC949CC045D}"/>
              </a:ext>
            </a:extLst>
          </p:cNvPr>
          <p:cNvGrpSpPr/>
          <p:nvPr/>
        </p:nvGrpSpPr>
        <p:grpSpPr>
          <a:xfrm>
            <a:off x="-254000" y="201683"/>
            <a:ext cx="898070" cy="523220"/>
            <a:chOff x="-254000" y="201683"/>
            <a:chExt cx="898070" cy="523220"/>
          </a:xfrm>
          <a:solidFill>
            <a:srgbClr val="C00000"/>
          </a:solidFill>
        </p:grpSpPr>
        <p:sp>
          <p:nvSpPr>
            <p:cNvPr id="10" name="圆角矩形 4">
              <a:extLst>
                <a:ext uri="{FF2B5EF4-FFF2-40B4-BE49-F238E27FC236}">
                  <a16:creationId xmlns:a16="http://schemas.microsoft.com/office/drawing/2014/main" id="{3142D3D1-CAA9-2409-7969-83E58A7C7B60}"/>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B648AFB-D98F-9959-F7A5-1AEF4F335F1E}"/>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AD91E4FC-5ADE-ADE7-62CE-953ABA586F51}"/>
              </a:ext>
            </a:extLst>
          </p:cNvPr>
          <p:cNvSpPr txBox="1"/>
          <p:nvPr/>
        </p:nvSpPr>
        <p:spPr>
          <a:xfrm>
            <a:off x="701167" y="144940"/>
            <a:ext cx="306102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研究结果与讨论</a:t>
            </a:r>
          </a:p>
        </p:txBody>
      </p:sp>
      <p:grpSp>
        <p:nvGrpSpPr>
          <p:cNvPr id="19" name="组合 18">
            <a:extLst>
              <a:ext uri="{FF2B5EF4-FFF2-40B4-BE49-F238E27FC236}">
                <a16:creationId xmlns:a16="http://schemas.microsoft.com/office/drawing/2014/main" id="{ABC51144-FAFE-20BB-10C4-CDEB18C6D121}"/>
              </a:ext>
            </a:extLst>
          </p:cNvPr>
          <p:cNvGrpSpPr/>
          <p:nvPr/>
        </p:nvGrpSpPr>
        <p:grpSpPr>
          <a:xfrm>
            <a:off x="3762189" y="217491"/>
            <a:ext cx="8918707" cy="439541"/>
            <a:chOff x="2584397" y="217491"/>
            <a:chExt cx="10096500" cy="439541"/>
          </a:xfrm>
          <a:solidFill>
            <a:srgbClr val="C00000"/>
          </a:solidFill>
        </p:grpSpPr>
        <p:sp>
          <p:nvSpPr>
            <p:cNvPr id="20" name="圆角矩形 3">
              <a:extLst>
                <a:ext uri="{FF2B5EF4-FFF2-40B4-BE49-F238E27FC236}">
                  <a16:creationId xmlns:a16="http://schemas.microsoft.com/office/drawing/2014/main" id="{44C79FFB-17DA-DBCC-A0DB-2C0A365753B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7">
              <a:extLst>
                <a:ext uri="{FF2B5EF4-FFF2-40B4-BE49-F238E27FC236}">
                  <a16:creationId xmlns:a16="http://schemas.microsoft.com/office/drawing/2014/main" id="{4CB27B5F-A138-7640-D248-07630C3ECE68}"/>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CA41767-4901-EC93-6A05-8F430B1B462E}"/>
                </a:ext>
              </a:extLst>
            </p:cNvPr>
            <p:cNvSpPr/>
            <p:nvPr/>
          </p:nvSpPr>
          <p:spPr>
            <a:xfrm>
              <a:off x="2752030" y="239783"/>
              <a:ext cx="2200083"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RESULTS AND DISCUSSION</a:t>
              </a:r>
            </a:p>
          </p:txBody>
        </p:sp>
      </p:grpSp>
      <p:pic>
        <p:nvPicPr>
          <p:cNvPr id="23" name="图片 22">
            <a:extLst>
              <a:ext uri="{FF2B5EF4-FFF2-40B4-BE49-F238E27FC236}">
                <a16:creationId xmlns:a16="http://schemas.microsoft.com/office/drawing/2014/main" id="{BDE5814F-9606-2649-9CBC-2293C89C67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pic>
        <p:nvPicPr>
          <p:cNvPr id="4" name="图片 3">
            <a:extLst>
              <a:ext uri="{FF2B5EF4-FFF2-40B4-BE49-F238E27FC236}">
                <a16:creationId xmlns:a16="http://schemas.microsoft.com/office/drawing/2014/main" id="{50FEA8E0-C2D8-3F69-3E35-45D572D14A2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48272" y="-1"/>
            <a:ext cx="5343728" cy="6863339"/>
          </a:xfrm>
          <a:prstGeom prst="rect">
            <a:avLst/>
          </a:prstGeom>
          <a:noFill/>
          <a:ln>
            <a:noFill/>
          </a:ln>
        </p:spPr>
      </p:pic>
    </p:spTree>
    <p:extLst>
      <p:ext uri="{BB962C8B-B14F-4D97-AF65-F5344CB8AC3E}">
        <p14:creationId xmlns:p14="http://schemas.microsoft.com/office/powerpoint/2010/main" val="4132596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428017" y="1741222"/>
            <a:ext cx="11293814" cy="4459039"/>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6a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显示：随着形变复杂化，单粒子能级结构显著复杂化。</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6b</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显示：</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①内势垒主要由微观壳修正构建，</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②外势垒受宏观液滴能与微观壳修正共同影响， </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③对关联效应始终提供平滑的负能量贡献。</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图</a:t>
              </a:r>
              <a:r>
                <a:rPr lang="en-US" altLang="zh-CN" sz="2800" dirty="0">
                  <a:solidFill>
                    <a:schemeClr val="bg1"/>
                  </a:solidFill>
                  <a:latin typeface="微软雅黑" panose="020B0503020204020204" pitchFamily="34" charset="-122"/>
                  <a:ea typeface="微软雅黑" panose="020B0503020204020204" pitchFamily="34" charset="-122"/>
                </a:rPr>
                <a:t>6</a:t>
              </a:r>
              <a:r>
                <a:rPr lang="zh-CN" altLang="en-US" sz="2800" dirty="0">
                  <a:solidFill>
                    <a:schemeClr val="bg1"/>
                  </a:solidFill>
                  <a:latin typeface="微软雅黑" panose="020B0503020204020204" pitchFamily="34" charset="-122"/>
                  <a:ea typeface="微软雅黑" panose="020B0503020204020204" pitchFamily="34" charset="-122"/>
                </a:rPr>
                <a:t>的讨论</a:t>
              </a:r>
            </a:p>
          </p:txBody>
        </p:sp>
      </p:grpSp>
      <p:grpSp>
        <p:nvGrpSpPr>
          <p:cNvPr id="2" name="组合 1">
            <a:extLst>
              <a:ext uri="{FF2B5EF4-FFF2-40B4-BE49-F238E27FC236}">
                <a16:creationId xmlns:a16="http://schemas.microsoft.com/office/drawing/2014/main" id="{32950061-A08E-8BD0-47DC-2FC949CC045D}"/>
              </a:ext>
            </a:extLst>
          </p:cNvPr>
          <p:cNvGrpSpPr/>
          <p:nvPr/>
        </p:nvGrpSpPr>
        <p:grpSpPr>
          <a:xfrm>
            <a:off x="-254000" y="201683"/>
            <a:ext cx="898070" cy="523220"/>
            <a:chOff x="-254000" y="201683"/>
            <a:chExt cx="898070" cy="523220"/>
          </a:xfrm>
          <a:solidFill>
            <a:srgbClr val="C00000"/>
          </a:solidFill>
        </p:grpSpPr>
        <p:sp>
          <p:nvSpPr>
            <p:cNvPr id="10" name="圆角矩形 4">
              <a:extLst>
                <a:ext uri="{FF2B5EF4-FFF2-40B4-BE49-F238E27FC236}">
                  <a16:creationId xmlns:a16="http://schemas.microsoft.com/office/drawing/2014/main" id="{3142D3D1-CAA9-2409-7969-83E58A7C7B60}"/>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B648AFB-D98F-9959-F7A5-1AEF4F335F1E}"/>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AD91E4FC-5ADE-ADE7-62CE-953ABA586F51}"/>
              </a:ext>
            </a:extLst>
          </p:cNvPr>
          <p:cNvSpPr txBox="1"/>
          <p:nvPr/>
        </p:nvSpPr>
        <p:spPr>
          <a:xfrm>
            <a:off x="701167" y="144940"/>
            <a:ext cx="306102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研究结果与讨论</a:t>
            </a:r>
          </a:p>
        </p:txBody>
      </p:sp>
      <p:grpSp>
        <p:nvGrpSpPr>
          <p:cNvPr id="19" name="组合 18">
            <a:extLst>
              <a:ext uri="{FF2B5EF4-FFF2-40B4-BE49-F238E27FC236}">
                <a16:creationId xmlns:a16="http://schemas.microsoft.com/office/drawing/2014/main" id="{ABC51144-FAFE-20BB-10C4-CDEB18C6D121}"/>
              </a:ext>
            </a:extLst>
          </p:cNvPr>
          <p:cNvGrpSpPr/>
          <p:nvPr/>
        </p:nvGrpSpPr>
        <p:grpSpPr>
          <a:xfrm>
            <a:off x="3762189" y="217491"/>
            <a:ext cx="8918707" cy="439541"/>
            <a:chOff x="2584397" y="217491"/>
            <a:chExt cx="10096500" cy="439541"/>
          </a:xfrm>
          <a:solidFill>
            <a:srgbClr val="C00000"/>
          </a:solidFill>
        </p:grpSpPr>
        <p:sp>
          <p:nvSpPr>
            <p:cNvPr id="20" name="圆角矩形 3">
              <a:extLst>
                <a:ext uri="{FF2B5EF4-FFF2-40B4-BE49-F238E27FC236}">
                  <a16:creationId xmlns:a16="http://schemas.microsoft.com/office/drawing/2014/main" id="{44C79FFB-17DA-DBCC-A0DB-2C0A365753B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7">
              <a:extLst>
                <a:ext uri="{FF2B5EF4-FFF2-40B4-BE49-F238E27FC236}">
                  <a16:creationId xmlns:a16="http://schemas.microsoft.com/office/drawing/2014/main" id="{4CB27B5F-A138-7640-D248-07630C3ECE68}"/>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CA41767-4901-EC93-6A05-8F430B1B462E}"/>
                </a:ext>
              </a:extLst>
            </p:cNvPr>
            <p:cNvSpPr/>
            <p:nvPr/>
          </p:nvSpPr>
          <p:spPr>
            <a:xfrm>
              <a:off x="2752030" y="239783"/>
              <a:ext cx="2200083"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RESULTS AND DISCUSSION</a:t>
              </a:r>
            </a:p>
          </p:txBody>
        </p:sp>
      </p:grpSp>
      <p:pic>
        <p:nvPicPr>
          <p:cNvPr id="23" name="图片 22">
            <a:extLst>
              <a:ext uri="{FF2B5EF4-FFF2-40B4-BE49-F238E27FC236}">
                <a16:creationId xmlns:a16="http://schemas.microsoft.com/office/drawing/2014/main" id="{BDE5814F-9606-2649-9CBC-2293C89C67E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Tree>
    <p:extLst>
      <p:ext uri="{BB962C8B-B14F-4D97-AF65-F5344CB8AC3E}">
        <p14:creationId xmlns:p14="http://schemas.microsoft.com/office/powerpoint/2010/main" val="4277706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7" y="1741222"/>
                <a:ext cx="4873558" cy="5013037"/>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与图</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3(a)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4(a)</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类似，图</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zh-CN" sz="2400" kern="100" dirty="0">
                    <a:ea typeface="Cambria Math" panose="02040503050406030204" pitchFamily="18" charset="0"/>
                    <a:cs typeface="Times New Roman" panose="02020603050405020304" pitchFamily="18" charset="0"/>
                  </a:rPr>
                  <a:t> </a:t>
                </a:r>
                <a14:m>
                  <m:oMath xmlns:m="http://schemas.openxmlformats.org/officeDocument/2006/math">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latin typeface="Cambria Math" panose="02040503050406030204" pitchFamily="18" charset="0"/>
                            <a:cs typeface="Times New Roman" panose="02020603050405020304" pitchFamily="18" charset="0"/>
                          </a:rPr>
                          <m:t> </m:t>
                        </m:r>
                      </m:e>
                      <m:sup>
                        <m:r>
                          <a:rPr lang="en-US" altLang="zh-CN" sz="2400" i="1" kern="100">
                            <a:latin typeface="Cambria Math" panose="02040503050406030204" pitchFamily="18" charset="0"/>
                            <a:cs typeface="Times New Roman" panose="02020603050405020304" pitchFamily="18" charset="0"/>
                          </a:rPr>
                          <m:t>246</m:t>
                        </m:r>
                      </m:sup>
                    </m:sSup>
                    <m:r>
                      <m:rPr>
                        <m:sty m:val="p"/>
                      </m:rPr>
                      <a:rPr lang="en-US" altLang="zh-CN" sz="2400" kern="100">
                        <a:latin typeface="Cambria Math" panose="02040503050406030204" pitchFamily="18" charset="0"/>
                        <a:cs typeface="Times New Roman" panose="02020603050405020304" pitchFamily="18" charset="0"/>
                      </a:rPr>
                      <m:t>No</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和图</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(b)</a:t>
                </a:r>
                <a14:m>
                  <m:oMath xmlns:m="http://schemas.openxmlformats.org/officeDocument/2006/math">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latin typeface="Cambria Math" panose="02040503050406030204" pitchFamily="18" charset="0"/>
                            <a:cs typeface="Times New Roman" panose="02020603050405020304" pitchFamily="18" charset="0"/>
                          </a:rPr>
                          <m:t> </m:t>
                        </m:r>
                      </m:e>
                      <m:sup>
                        <m:r>
                          <a:rPr lang="en-US" altLang="zh-CN" sz="2400" i="1" kern="100">
                            <a:latin typeface="Cambria Math" panose="02040503050406030204" pitchFamily="18" charset="0"/>
                            <a:cs typeface="Times New Roman" panose="02020603050405020304" pitchFamily="18" charset="0"/>
                          </a:rPr>
                          <m:t>248</m:t>
                        </m:r>
                      </m:sup>
                    </m:sSup>
                    <m:r>
                      <m:rPr>
                        <m:sty m:val="p"/>
                      </m:rPr>
                      <a:rPr lang="en-US" altLang="zh-CN" sz="2400" kern="100">
                        <a:latin typeface="Cambria Math" panose="02040503050406030204" pitchFamily="18" charset="0"/>
                        <a:cs typeface="Times New Roman" panose="02020603050405020304" pitchFamily="18" charset="0"/>
                      </a:rPr>
                      <m:t>No</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展示了</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b="0" i="1" smtClean="0">
                            <a:latin typeface="Cambria Math" panose="02040503050406030204" pitchFamily="18" charset="0"/>
                            <a:cs typeface="Times New Roman" panose="02020603050405020304" pitchFamily="18" charset="0"/>
                          </a:rPr>
                          <m:t>2</m:t>
                        </m:r>
                      </m:sub>
                    </m:sSub>
                    <m:r>
                      <a:rPr lang="en-US" altLang="zh-CN" sz="2400" b="0" i="1" smtClean="0">
                        <a:latin typeface="Cambria Math" panose="02040503050406030204" pitchFamily="18" charset="0"/>
                        <a:cs typeface="Times New Roman" panose="02020603050405020304" pitchFamily="18" charset="0"/>
                      </a:rPr>
                      <m:t> </m:t>
                    </m:r>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ea typeface="Cambria Math" panose="02040503050406030204" pitchFamily="18" charset="0"/>
                  </a:rPr>
                  <a:t> </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b="0" i="1" smtClean="0">
                            <a:latin typeface="Cambria Math" panose="02040503050406030204" pitchFamily="18" charset="0"/>
                            <a:cs typeface="Times New Roman" panose="02020603050405020304" pitchFamily="18" charset="0"/>
                          </a:rPr>
                          <m:t>3</m:t>
                        </m:r>
                      </m:sub>
                    </m:sSub>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平面上的势能投影。</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在每个子图中进行能量最小化计算时，仅考虑了</a:t>
                </a:r>
                <a14:m>
                  <m:oMath xmlns:m="http://schemas.openxmlformats.org/officeDocument/2006/math">
                    <m:sSub>
                      <m:sSubPr>
                        <m:ctrlPr>
                          <a:rPr lang="zh-CN"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b="0" i="1" smtClean="0">
                            <a:latin typeface="Cambria Math" panose="02040503050406030204" pitchFamily="18" charset="0"/>
                            <a:cs typeface="Times New Roman" panose="02020603050405020304" pitchFamily="18" charset="0"/>
                          </a:rPr>
                          <m:t>5</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b="0" i="1" smtClean="0">
                            <a:latin typeface="Cambria Math" panose="02040503050406030204" pitchFamily="18" charset="0"/>
                            <a:cs typeface="Times New Roman" panose="02020603050405020304" pitchFamily="18" charset="0"/>
                          </a:rPr>
                          <m:t>7</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中的裂变能谷等同于图</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中的曲线</a:t>
                </a:r>
                <a:r>
                  <a:rPr lang="en-US" altLang="zh-CN" sz="2400" kern="100" dirty="0">
                    <a:solidFill>
                      <a:srgbClr val="00B050"/>
                    </a:solidFill>
                    <a:latin typeface="微软雅黑" panose="020B0503020204020204" pitchFamily="34" charset="-122"/>
                    <a:ea typeface="微软雅黑" panose="020B0503020204020204" pitchFamily="34" charset="-122"/>
                    <a:cs typeface="Times New Roman" panose="02020603050405020304" pitchFamily="18" charset="0"/>
                  </a:rPr>
                  <a:t>III</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428017" y="1741222"/>
                <a:ext cx="4873558" cy="5013037"/>
              </a:xfrm>
              <a:prstGeom prst="rect">
                <a:avLst/>
              </a:prstGeom>
              <a:blipFill>
                <a:blip r:embed="rId3"/>
                <a:stretch>
                  <a:fillRect l="-1625" r="-1250" b="-1946"/>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图</a:t>
              </a:r>
              <a:r>
                <a:rPr lang="en-US" altLang="zh-CN" sz="2800" dirty="0">
                  <a:solidFill>
                    <a:schemeClr val="bg1"/>
                  </a:solidFill>
                  <a:latin typeface="微软雅黑" panose="020B0503020204020204" pitchFamily="34" charset="-122"/>
                  <a:ea typeface="微软雅黑" panose="020B0503020204020204" pitchFamily="34" charset="-122"/>
                </a:rPr>
                <a:t>7</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id="{32950061-A08E-8BD0-47DC-2FC949CC045D}"/>
              </a:ext>
            </a:extLst>
          </p:cNvPr>
          <p:cNvGrpSpPr/>
          <p:nvPr/>
        </p:nvGrpSpPr>
        <p:grpSpPr>
          <a:xfrm>
            <a:off x="-254000" y="201683"/>
            <a:ext cx="898070" cy="523220"/>
            <a:chOff x="-254000" y="201683"/>
            <a:chExt cx="898070" cy="523220"/>
          </a:xfrm>
          <a:solidFill>
            <a:srgbClr val="C00000"/>
          </a:solidFill>
        </p:grpSpPr>
        <p:sp>
          <p:nvSpPr>
            <p:cNvPr id="10" name="圆角矩形 4">
              <a:extLst>
                <a:ext uri="{FF2B5EF4-FFF2-40B4-BE49-F238E27FC236}">
                  <a16:creationId xmlns:a16="http://schemas.microsoft.com/office/drawing/2014/main" id="{3142D3D1-CAA9-2409-7969-83E58A7C7B60}"/>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B648AFB-D98F-9959-F7A5-1AEF4F335F1E}"/>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AD91E4FC-5ADE-ADE7-62CE-953ABA586F51}"/>
              </a:ext>
            </a:extLst>
          </p:cNvPr>
          <p:cNvSpPr txBox="1"/>
          <p:nvPr/>
        </p:nvSpPr>
        <p:spPr>
          <a:xfrm>
            <a:off x="701167" y="144940"/>
            <a:ext cx="306102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研究结果与讨论</a:t>
            </a:r>
          </a:p>
        </p:txBody>
      </p:sp>
      <p:grpSp>
        <p:nvGrpSpPr>
          <p:cNvPr id="19" name="组合 18">
            <a:extLst>
              <a:ext uri="{FF2B5EF4-FFF2-40B4-BE49-F238E27FC236}">
                <a16:creationId xmlns:a16="http://schemas.microsoft.com/office/drawing/2014/main" id="{ABC51144-FAFE-20BB-10C4-CDEB18C6D121}"/>
              </a:ext>
            </a:extLst>
          </p:cNvPr>
          <p:cNvGrpSpPr/>
          <p:nvPr/>
        </p:nvGrpSpPr>
        <p:grpSpPr>
          <a:xfrm>
            <a:off x="3762189" y="217491"/>
            <a:ext cx="8918707" cy="439541"/>
            <a:chOff x="2584397" y="217491"/>
            <a:chExt cx="10096500" cy="439541"/>
          </a:xfrm>
          <a:solidFill>
            <a:srgbClr val="C00000"/>
          </a:solidFill>
        </p:grpSpPr>
        <p:sp>
          <p:nvSpPr>
            <p:cNvPr id="20" name="圆角矩形 3">
              <a:extLst>
                <a:ext uri="{FF2B5EF4-FFF2-40B4-BE49-F238E27FC236}">
                  <a16:creationId xmlns:a16="http://schemas.microsoft.com/office/drawing/2014/main" id="{44C79FFB-17DA-DBCC-A0DB-2C0A365753B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7">
              <a:extLst>
                <a:ext uri="{FF2B5EF4-FFF2-40B4-BE49-F238E27FC236}">
                  <a16:creationId xmlns:a16="http://schemas.microsoft.com/office/drawing/2014/main" id="{4CB27B5F-A138-7640-D248-07630C3ECE68}"/>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CA41767-4901-EC93-6A05-8F430B1B462E}"/>
                </a:ext>
              </a:extLst>
            </p:cNvPr>
            <p:cNvSpPr/>
            <p:nvPr/>
          </p:nvSpPr>
          <p:spPr>
            <a:xfrm>
              <a:off x="2752030" y="239783"/>
              <a:ext cx="2200083"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RESULTS AND DISCUSSION</a:t>
              </a:r>
            </a:p>
          </p:txBody>
        </p:sp>
      </p:grpSp>
      <p:pic>
        <p:nvPicPr>
          <p:cNvPr id="23" name="图片 22">
            <a:extLst>
              <a:ext uri="{FF2B5EF4-FFF2-40B4-BE49-F238E27FC236}">
                <a16:creationId xmlns:a16="http://schemas.microsoft.com/office/drawing/2014/main" id="{BDE5814F-9606-2649-9CBC-2293C89C67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pic>
        <p:nvPicPr>
          <p:cNvPr id="4" name="图片 3">
            <a:extLst>
              <a:ext uri="{FF2B5EF4-FFF2-40B4-BE49-F238E27FC236}">
                <a16:creationId xmlns:a16="http://schemas.microsoft.com/office/drawing/2014/main" id="{BBB61EBB-F9DD-0995-CB0F-B71B34E78CD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58509" y="0"/>
            <a:ext cx="6710794" cy="6855407"/>
          </a:xfrm>
          <a:prstGeom prst="rect">
            <a:avLst/>
          </a:prstGeom>
          <a:noFill/>
          <a:ln>
            <a:noFill/>
          </a:ln>
        </p:spPr>
      </p:pic>
    </p:spTree>
    <p:extLst>
      <p:ext uri="{BB962C8B-B14F-4D97-AF65-F5344CB8AC3E}">
        <p14:creationId xmlns:p14="http://schemas.microsoft.com/office/powerpoint/2010/main" val="1268362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7" y="1741222"/>
                <a:ext cx="11293814" cy="4459039"/>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图</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目的在于验证奇阶形变对裂变路径的影响仅在考虑偶阶形变时才会显现。</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从正常形变极小点到强拉伸区域，</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i="1">
                            <a:latin typeface="Cambria Math" panose="02040503050406030204" pitchFamily="18" charset="0"/>
                            <a:cs typeface="Times New Roman" panose="02020603050405020304" pitchFamily="18" charset="0"/>
                          </a:rPr>
                          <m:t>3</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并未改变</a:t>
                </a:r>
                <a14:m>
                  <m:oMath xmlns:m="http://schemas.openxmlformats.org/officeDocument/2006/math">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latin typeface="Cambria Math" panose="02040503050406030204" pitchFamily="18" charset="0"/>
                            <a:cs typeface="Times New Roman" panose="02020603050405020304" pitchFamily="18" charset="0"/>
                          </a:rPr>
                          <m:t> </m:t>
                        </m:r>
                      </m:e>
                      <m:sup>
                        <m:r>
                          <a:rPr lang="en-US" altLang="zh-CN" sz="2400" i="1" kern="100">
                            <a:latin typeface="Cambria Math" panose="02040503050406030204" pitchFamily="18" charset="0"/>
                            <a:cs typeface="Times New Roman" panose="02020603050405020304" pitchFamily="18" charset="0"/>
                          </a:rPr>
                          <m:t>246,248</m:t>
                        </m:r>
                      </m:sup>
                    </m:sSup>
                    <m:r>
                      <m:rPr>
                        <m:sty m:val="p"/>
                      </m:rPr>
                      <a:rPr lang="en-US" altLang="zh-CN" sz="2400" kern="100">
                        <a:latin typeface="Cambria Math" panose="02040503050406030204" pitchFamily="18" charset="0"/>
                        <a:cs typeface="Times New Roman" panose="02020603050405020304" pitchFamily="18" charset="0"/>
                      </a:rPr>
                      <m:t>No</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的裂变路径。</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由此可得出结论：奇阶形变效应必须与高阶偶阶形变共同作用才能产生重要影响。</a:t>
                </a:r>
              </a:p>
              <a:p>
                <a:pPr marL="342900" indent="-342900">
                  <a:lnSpc>
                    <a:spcPct val="150000"/>
                  </a:lnSpc>
                  <a:buFont typeface="Arial" panose="020B0604020202020204" pitchFamily="34" charset="0"/>
                  <a:buChar char="•"/>
                </a:pP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高阶偶阶形变对势能极小点和裂变路径均有显著影响。在强拉伸核形状区域，</a:t>
                </a:r>
                <a14:m>
                  <m:oMath xmlns:m="http://schemas.openxmlformats.org/officeDocument/2006/math">
                    <m:sSub>
                      <m:sSubPr>
                        <m:ctrlPr>
                          <a:rPr lang="zh-CN" altLang="zh-CN" sz="2400" i="1" smtClean="0">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b="0" i="1" smtClean="0">
                            <a:latin typeface="Cambria Math" panose="02040503050406030204" pitchFamily="18" charset="0"/>
                            <a:cs typeface="Times New Roman" panose="02020603050405020304" pitchFamily="18" charset="0"/>
                          </a:rPr>
                          <m:t>8</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可能比</a:t>
                </a:r>
                <a14:m>
                  <m:oMath xmlns:m="http://schemas.openxmlformats.org/officeDocument/2006/math">
                    <m:sSub>
                      <m:sSubPr>
                        <m:ctrlPr>
                          <a:rPr lang="zh-CN"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cs typeface="Times New Roman" panose="02020603050405020304" pitchFamily="18" charset="0"/>
                          </a:rPr>
                          <m:t>𝛽</m:t>
                        </m:r>
                      </m:e>
                      <m:sub>
                        <m:r>
                          <a:rPr lang="en-US" altLang="zh-CN" sz="2400" b="0" i="1" smtClean="0">
                            <a:latin typeface="Cambria Math" panose="02040503050406030204" pitchFamily="18" charset="0"/>
                            <a:cs typeface="Times New Roman" panose="02020603050405020304" pitchFamily="18" charset="0"/>
                          </a:rPr>
                          <m:t>6</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更具优势。</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奇阶形变主要影响第二势垒，但其作用必须与偶阶形变协同产生。</a:t>
                </a:r>
              </a:p>
            </p:txBody>
          </p:sp>
        </mc:Choice>
        <mc:Fallback>
          <p:sp>
            <p:nvSpPr>
              <p:cNvPr id="12" name="矩形 11"/>
              <p:cNvSpPr>
                <a:spLocks noRot="1" noChangeAspect="1" noMove="1" noResize="1" noEditPoints="1" noAdjustHandles="1" noChangeArrowheads="1" noChangeShapeType="1" noTextEdit="1"/>
              </p:cNvSpPr>
              <p:nvPr/>
            </p:nvSpPr>
            <p:spPr>
              <a:xfrm>
                <a:off x="428017" y="1741222"/>
                <a:ext cx="11293814" cy="4459039"/>
              </a:xfrm>
              <a:prstGeom prst="rect">
                <a:avLst/>
              </a:prstGeom>
              <a:blipFill>
                <a:blip r:embed="rId3"/>
                <a:stretch>
                  <a:fillRect l="-702" r="-2644" b="-2326"/>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图</a:t>
              </a:r>
              <a:r>
                <a:rPr lang="en-US" altLang="zh-CN" sz="2800" dirty="0">
                  <a:solidFill>
                    <a:schemeClr val="bg1"/>
                  </a:solidFill>
                  <a:latin typeface="微软雅黑" panose="020B0503020204020204" pitchFamily="34" charset="-122"/>
                  <a:ea typeface="微软雅黑" panose="020B0503020204020204" pitchFamily="34" charset="-122"/>
                </a:rPr>
                <a:t>7</a:t>
              </a:r>
              <a:r>
                <a:rPr lang="zh-CN" altLang="en-US" sz="2800" dirty="0">
                  <a:solidFill>
                    <a:schemeClr val="bg1"/>
                  </a:solidFill>
                  <a:latin typeface="微软雅黑" panose="020B0503020204020204" pitchFamily="34" charset="-122"/>
                  <a:ea typeface="微软雅黑" panose="020B0503020204020204" pitchFamily="34" charset="-122"/>
                </a:rPr>
                <a:t>的讨论</a:t>
              </a:r>
            </a:p>
          </p:txBody>
        </p:sp>
      </p:grpSp>
      <p:grpSp>
        <p:nvGrpSpPr>
          <p:cNvPr id="2" name="组合 1">
            <a:extLst>
              <a:ext uri="{FF2B5EF4-FFF2-40B4-BE49-F238E27FC236}">
                <a16:creationId xmlns:a16="http://schemas.microsoft.com/office/drawing/2014/main" id="{32950061-A08E-8BD0-47DC-2FC949CC045D}"/>
              </a:ext>
            </a:extLst>
          </p:cNvPr>
          <p:cNvGrpSpPr/>
          <p:nvPr/>
        </p:nvGrpSpPr>
        <p:grpSpPr>
          <a:xfrm>
            <a:off x="-254000" y="201683"/>
            <a:ext cx="898070" cy="523220"/>
            <a:chOff x="-254000" y="201683"/>
            <a:chExt cx="898070" cy="523220"/>
          </a:xfrm>
          <a:solidFill>
            <a:srgbClr val="C00000"/>
          </a:solidFill>
        </p:grpSpPr>
        <p:sp>
          <p:nvSpPr>
            <p:cNvPr id="10" name="圆角矩形 4">
              <a:extLst>
                <a:ext uri="{FF2B5EF4-FFF2-40B4-BE49-F238E27FC236}">
                  <a16:creationId xmlns:a16="http://schemas.microsoft.com/office/drawing/2014/main" id="{3142D3D1-CAA9-2409-7969-83E58A7C7B60}"/>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B648AFB-D98F-9959-F7A5-1AEF4F335F1E}"/>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AD91E4FC-5ADE-ADE7-62CE-953ABA586F51}"/>
              </a:ext>
            </a:extLst>
          </p:cNvPr>
          <p:cNvSpPr txBox="1"/>
          <p:nvPr/>
        </p:nvSpPr>
        <p:spPr>
          <a:xfrm>
            <a:off x="701167" y="144940"/>
            <a:ext cx="306102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研究结果与讨论</a:t>
            </a:r>
          </a:p>
        </p:txBody>
      </p:sp>
      <p:grpSp>
        <p:nvGrpSpPr>
          <p:cNvPr id="19" name="组合 18">
            <a:extLst>
              <a:ext uri="{FF2B5EF4-FFF2-40B4-BE49-F238E27FC236}">
                <a16:creationId xmlns:a16="http://schemas.microsoft.com/office/drawing/2014/main" id="{ABC51144-FAFE-20BB-10C4-CDEB18C6D121}"/>
              </a:ext>
            </a:extLst>
          </p:cNvPr>
          <p:cNvGrpSpPr/>
          <p:nvPr/>
        </p:nvGrpSpPr>
        <p:grpSpPr>
          <a:xfrm>
            <a:off x="3762189" y="217491"/>
            <a:ext cx="8918707" cy="439541"/>
            <a:chOff x="2584397" y="217491"/>
            <a:chExt cx="10096500" cy="439541"/>
          </a:xfrm>
          <a:solidFill>
            <a:srgbClr val="C00000"/>
          </a:solidFill>
        </p:grpSpPr>
        <p:sp>
          <p:nvSpPr>
            <p:cNvPr id="20" name="圆角矩形 3">
              <a:extLst>
                <a:ext uri="{FF2B5EF4-FFF2-40B4-BE49-F238E27FC236}">
                  <a16:creationId xmlns:a16="http://schemas.microsoft.com/office/drawing/2014/main" id="{44C79FFB-17DA-DBCC-A0DB-2C0A365753B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7">
              <a:extLst>
                <a:ext uri="{FF2B5EF4-FFF2-40B4-BE49-F238E27FC236}">
                  <a16:creationId xmlns:a16="http://schemas.microsoft.com/office/drawing/2014/main" id="{4CB27B5F-A138-7640-D248-07630C3ECE68}"/>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CA41767-4901-EC93-6A05-8F430B1B462E}"/>
                </a:ext>
              </a:extLst>
            </p:cNvPr>
            <p:cNvSpPr/>
            <p:nvPr/>
          </p:nvSpPr>
          <p:spPr>
            <a:xfrm>
              <a:off x="2752030" y="239783"/>
              <a:ext cx="2200083"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RESULTS AND DISCUSSION</a:t>
              </a:r>
            </a:p>
          </p:txBody>
        </p:sp>
      </p:grpSp>
      <p:pic>
        <p:nvPicPr>
          <p:cNvPr id="23" name="图片 22">
            <a:extLst>
              <a:ext uri="{FF2B5EF4-FFF2-40B4-BE49-F238E27FC236}">
                <a16:creationId xmlns:a16="http://schemas.microsoft.com/office/drawing/2014/main" id="{BDE5814F-9606-2649-9CBC-2293C89C67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Tree>
    <p:extLst>
      <p:ext uri="{BB962C8B-B14F-4D97-AF65-F5344CB8AC3E}">
        <p14:creationId xmlns:p14="http://schemas.microsoft.com/office/powerpoint/2010/main" val="912854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7" y="1741222"/>
                <a:ext cx="11293814" cy="5013037"/>
              </a:xfrm>
              <a:prstGeom prst="rect">
                <a:avLst/>
              </a:prstGeom>
            </p:spPr>
            <p:txBody>
              <a:bodyPr wrap="square" lIns="91438" tIns="45719" rIns="91438" bIns="45719">
                <a:spAutoFit/>
              </a:bodyPr>
              <a:lstStyle/>
              <a:p>
                <a:pPr marL="457200" indent="-457200" algn="just">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单粒子结构对核稳定性具有决定性影响。超重核（</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Z≥104</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）的存在完全依赖于单粒子能级非均匀分布产生的量子壳效应。</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由于单粒子能量对核形状高度敏感，而核形状通常由一组形变参数表征，因此必须尽可能精确处理形变效应，这对重核体系尤为重要。</a:t>
                </a:r>
              </a:p>
              <a:p>
                <a:pPr marL="457200" indent="-457200" algn="just">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核谱、电磁矩及跃迁矩阵元可以验证这些形变特性。</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高阶形变（如六十四极形变</a:t>
                </a:r>
                <a14:m>
                  <m:oMath xmlns:m="http://schemas.openxmlformats.org/officeDocument/2006/math">
                    <m:sSub>
                      <m:sSubPr>
                        <m:ctrlPr>
                          <a:rPr lang="zh-CN" altLang="zh-CN" sz="2400" i="1" kern="1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𝛽</m:t>
                        </m:r>
                      </m:e>
                      <m:sub>
                        <m:r>
                          <a:rPr lang="en-US" altLang="zh-CN" sz="2400" i="1" kern="100">
                            <a:latin typeface="Cambria Math" panose="02040503050406030204" pitchFamily="18" charset="0"/>
                            <a:cs typeface="Times New Roman" panose="02020603050405020304" pitchFamily="18" charset="0"/>
                          </a:rPr>
                          <m:t>6</m:t>
                        </m:r>
                      </m:sub>
                    </m:sSub>
                    <m:r>
                      <a:rPr lang="en-US" altLang="zh-CN" sz="2400" i="1" kern="100">
                        <a:latin typeface="Cambria Math" panose="02040503050406030204" pitchFamily="18" charset="0"/>
                        <a:cs typeface="Times New Roman" panose="02020603050405020304" pitchFamily="18" charset="0"/>
                      </a:rPr>
                      <m:t> </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）的重要性已经得到实验证实。</a:t>
                </a:r>
              </a:p>
            </p:txBody>
          </p:sp>
        </mc:Choice>
        <mc:Fallback>
          <p:sp>
            <p:nvSpPr>
              <p:cNvPr id="12" name="矩形 11"/>
              <p:cNvSpPr>
                <a:spLocks noRot="1" noChangeAspect="1" noMove="1" noResize="1" noEditPoints="1" noAdjustHandles="1" noChangeArrowheads="1" noChangeShapeType="1" noTextEdit="1"/>
              </p:cNvSpPr>
              <p:nvPr/>
            </p:nvSpPr>
            <p:spPr>
              <a:xfrm>
                <a:off x="428017" y="1741222"/>
                <a:ext cx="11293814" cy="5013037"/>
              </a:xfrm>
              <a:prstGeom prst="rect">
                <a:avLst/>
              </a:prstGeom>
              <a:blipFill>
                <a:blip r:embed="rId3"/>
                <a:stretch>
                  <a:fillRect l="-702" r="-863" b="-1946"/>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研究背景</a:t>
              </a:r>
            </a:p>
          </p:txBody>
        </p:sp>
      </p:grpSp>
      <p:grpSp>
        <p:nvGrpSpPr>
          <p:cNvPr id="2" name="组合 1">
            <a:extLst>
              <a:ext uri="{FF2B5EF4-FFF2-40B4-BE49-F238E27FC236}">
                <a16:creationId xmlns:a16="http://schemas.microsoft.com/office/drawing/2014/main" id="{3C0C98E6-85CA-A522-CC93-3679D26E8214}"/>
              </a:ext>
            </a:extLst>
          </p:cNvPr>
          <p:cNvGrpSpPr/>
          <p:nvPr/>
        </p:nvGrpSpPr>
        <p:grpSpPr>
          <a:xfrm>
            <a:off x="-254000" y="201683"/>
            <a:ext cx="898070" cy="523220"/>
            <a:chOff x="-254000" y="201683"/>
            <a:chExt cx="898070" cy="523220"/>
          </a:xfrm>
          <a:solidFill>
            <a:srgbClr val="C00000"/>
          </a:solidFill>
        </p:grpSpPr>
        <p:sp>
          <p:nvSpPr>
            <p:cNvPr id="10" name="圆角矩形 4">
              <a:extLst>
                <a:ext uri="{FF2B5EF4-FFF2-40B4-BE49-F238E27FC236}">
                  <a16:creationId xmlns:a16="http://schemas.microsoft.com/office/drawing/2014/main" id="{11766F8D-0111-FA6D-1D6A-BBAF4D99EF0A}"/>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E94F6EAE-FEE3-0DD9-19A5-496D4CB03826}"/>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58A8C774-3447-849F-57AB-99BED5271166}"/>
              </a:ext>
            </a:extLst>
          </p:cNvPr>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引言</a:t>
            </a:r>
          </a:p>
        </p:txBody>
      </p:sp>
      <p:grpSp>
        <p:nvGrpSpPr>
          <p:cNvPr id="19" name="组合 18">
            <a:extLst>
              <a:ext uri="{FF2B5EF4-FFF2-40B4-BE49-F238E27FC236}">
                <a16:creationId xmlns:a16="http://schemas.microsoft.com/office/drawing/2014/main" id="{ABC41B48-D367-7F5A-FBDA-A73050B0AF1A}"/>
              </a:ext>
            </a:extLst>
          </p:cNvPr>
          <p:cNvGrpSpPr/>
          <p:nvPr/>
        </p:nvGrpSpPr>
        <p:grpSpPr>
          <a:xfrm>
            <a:off x="1706562" y="217491"/>
            <a:ext cx="10974335" cy="439541"/>
            <a:chOff x="2584397" y="217491"/>
            <a:chExt cx="10096500" cy="439541"/>
          </a:xfrm>
          <a:solidFill>
            <a:srgbClr val="C00000"/>
          </a:solidFill>
        </p:grpSpPr>
        <p:sp>
          <p:nvSpPr>
            <p:cNvPr id="20" name="圆角矩形 3">
              <a:extLst>
                <a:ext uri="{FF2B5EF4-FFF2-40B4-BE49-F238E27FC236}">
                  <a16:creationId xmlns:a16="http://schemas.microsoft.com/office/drawing/2014/main" id="{A76A5516-1B06-BD51-F083-0FF51C74BC29}"/>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圆角矩形 7">
              <a:extLst>
                <a:ext uri="{FF2B5EF4-FFF2-40B4-BE49-F238E27FC236}">
                  <a16:creationId xmlns:a16="http://schemas.microsoft.com/office/drawing/2014/main" id="{75E93889-B17C-9780-6BD5-FCE62E27D4A5}"/>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2ED8065-2CC7-6828-B6A7-FEF4FE8A1BFD}"/>
                </a:ext>
              </a:extLst>
            </p:cNvPr>
            <p:cNvSpPr/>
            <p:nvPr/>
          </p:nvSpPr>
          <p:spPr>
            <a:xfrm>
              <a:off x="2734721" y="239783"/>
              <a:ext cx="1274439"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INTRODUCTION</a:t>
              </a:r>
            </a:p>
          </p:txBody>
        </p:sp>
      </p:grpSp>
      <p:pic>
        <p:nvPicPr>
          <p:cNvPr id="23" name="图片 22">
            <a:extLst>
              <a:ext uri="{FF2B5EF4-FFF2-40B4-BE49-F238E27FC236}">
                <a16:creationId xmlns:a16="http://schemas.microsoft.com/office/drawing/2014/main" id="{C8F8820A-E0BE-A7D6-A3E6-A2293048BB5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623704" y="176254"/>
            <a:ext cx="1374592" cy="444778"/>
          </a:xfrm>
          <a:prstGeom prst="rect">
            <a:avLst/>
          </a:prstGeom>
        </p:spPr>
      </p:pic>
    </p:spTree>
    <p:extLst>
      <p:ext uri="{BB962C8B-B14F-4D97-AF65-F5344CB8AC3E}">
        <p14:creationId xmlns:p14="http://schemas.microsoft.com/office/powerpoint/2010/main" val="1382925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7" y="1741222"/>
                <a:ext cx="11293814" cy="4543806"/>
              </a:xfrm>
              <a:prstGeom prst="rect">
                <a:avLst/>
              </a:prstGeom>
            </p:spPr>
            <p:txBody>
              <a:bodyPr wrap="square" lIns="91438" tIns="45719" rIns="91438" bIns="45719">
                <a:spAutoFit/>
              </a:bodyPr>
              <a:lstStyle/>
              <a:p>
                <a:pPr marL="457200" indent="-457200" algn="just">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采用改进的势能面计算方法，通过引入更高阶多极性形变，重点研究位于重锕系和滴线区的</a:t>
                </a:r>
                <a14:m>
                  <m:oMath xmlns:m="http://schemas.openxmlformats.org/officeDocument/2006/math">
                    <m:sSup>
                      <m:sSup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 </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246,248</m:t>
                        </m:r>
                      </m:sup>
                    </m:sSup>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No</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核。</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lnSpc>
                    <a:spcPct val="150000"/>
                  </a:lnSpc>
                  <a:buFont typeface="Arial" panose="020B0604020202020204" pitchFamily="34" charset="0"/>
                  <a:buChar char="•"/>
                </a:pPr>
                <a14:m>
                  <m:oMath xmlns:m="http://schemas.openxmlformats.org/officeDocument/2006/math">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 </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248</m:t>
                        </m:r>
                      </m:sup>
                    </m:sSup>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No</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是目前实验已合成的最缺中子的偶</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偶锘同位素，但其半衰期与结构特性仍未知。其邻近偶偶核</a:t>
                </a:r>
                <a14:m>
                  <m:oMath xmlns:m="http://schemas.openxmlformats.org/officeDocument/2006/math">
                    <m:sSup>
                      <m:sSup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latin typeface="Cambria Math" panose="02040503050406030204" pitchFamily="18" charset="0"/>
                            <a:cs typeface="Times New Roman" panose="02020603050405020304" pitchFamily="18" charset="0"/>
                          </a:rPr>
                          <m:t> </m:t>
                        </m:r>
                      </m:e>
                      <m:sup>
                        <m:r>
                          <a:rPr lang="en-US" altLang="zh-CN" sz="2400" i="1" kern="100">
                            <a:latin typeface="Cambria Math" panose="02040503050406030204" pitchFamily="18" charset="0"/>
                            <a:cs typeface="Times New Roman" panose="02020603050405020304" pitchFamily="18" charset="0"/>
                          </a:rPr>
                          <m:t>246</m:t>
                        </m:r>
                      </m:sup>
                    </m:sSup>
                    <m:r>
                      <m:rPr>
                        <m:sty m:val="p"/>
                      </m:rPr>
                      <a:rPr lang="en-US" altLang="zh-CN" sz="2400" kern="100">
                        <a:latin typeface="Cambria Math" panose="02040503050406030204" pitchFamily="18" charset="0"/>
                        <a:cs typeface="Times New Roman" panose="02020603050405020304" pitchFamily="18" charset="0"/>
                      </a:rPr>
                      <m:t>No</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预计将成为下一个合成目标。</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lnSpc>
                    <a:spcPct val="150000"/>
                  </a:lnSpc>
                  <a:buFont typeface="Arial" panose="020B0604020202020204" pitchFamily="34" charset="0"/>
                  <a:buChar char="•"/>
                </a:pP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将形变空间从</a:t>
                </a:r>
                <a14:m>
                  <m:oMath xmlns:m="http://schemas.openxmlformats.org/officeDocument/2006/math">
                    <m: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4</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5</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扩展至高阶</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𝛽</m:t>
                        </m:r>
                      </m:e>
                      <m:sub>
                        <m:r>
                          <a:rPr lang="en-US" altLang="zh-CN" sz="2400" i="1" kern="100">
                            <a:latin typeface="Cambria Math" panose="02040503050406030204" pitchFamily="18" charset="0"/>
                            <a:cs typeface="Times New Roman" panose="02020603050405020304" pitchFamily="18" charset="0"/>
                          </a:rPr>
                          <m:t>6</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𝛽</m:t>
                        </m:r>
                      </m:e>
                      <m:sub>
                        <m:r>
                          <a:rPr lang="en-US" altLang="zh-CN" sz="2400" i="1" kern="100">
                            <a:latin typeface="Cambria Math" panose="02040503050406030204" pitchFamily="18" charset="0"/>
                            <a:cs typeface="Times New Roman" panose="02020603050405020304" pitchFamily="18" charset="0"/>
                          </a:rPr>
                          <m:t>7</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𝛽</m:t>
                        </m:r>
                      </m:e>
                      <m:sub>
                        <m:r>
                          <a:rPr lang="en-US" altLang="zh-CN" sz="2400" i="1" kern="100">
                            <a:latin typeface="Cambria Math" panose="02040503050406030204" pitchFamily="18" charset="0"/>
                            <a:cs typeface="Times New Roman" panose="02020603050405020304" pitchFamily="18" charset="0"/>
                          </a:rPr>
                          <m:t>8</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自由度，</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lgn="just">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重点包括新哈密顿矩阵、核液滴表面能与库仑能的计算改进。</a:t>
                </a:r>
              </a:p>
            </p:txBody>
          </p:sp>
        </mc:Choice>
        <mc:Fallback>
          <p:sp>
            <p:nvSpPr>
              <p:cNvPr id="12" name="矩形 11"/>
              <p:cNvSpPr>
                <a:spLocks noRot="1" noChangeAspect="1" noMove="1" noResize="1" noEditPoints="1" noAdjustHandles="1" noChangeArrowheads="1" noChangeShapeType="1" noTextEdit="1"/>
              </p:cNvSpPr>
              <p:nvPr/>
            </p:nvSpPr>
            <p:spPr>
              <a:xfrm>
                <a:off x="428017" y="1741222"/>
                <a:ext cx="11293814" cy="4543806"/>
              </a:xfrm>
              <a:prstGeom prst="rect">
                <a:avLst/>
              </a:prstGeom>
              <a:blipFill>
                <a:blip r:embed="rId3"/>
                <a:stretch>
                  <a:fillRect l="-702" r="-863" b="-403"/>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研究方法</a:t>
              </a:r>
            </a:p>
          </p:txBody>
        </p:sp>
      </p:grpSp>
      <p:grpSp>
        <p:nvGrpSpPr>
          <p:cNvPr id="2" name="组合 1">
            <a:extLst>
              <a:ext uri="{FF2B5EF4-FFF2-40B4-BE49-F238E27FC236}">
                <a16:creationId xmlns:a16="http://schemas.microsoft.com/office/drawing/2014/main" id="{3C0C98E6-85CA-A522-CC93-3679D26E8214}"/>
              </a:ext>
            </a:extLst>
          </p:cNvPr>
          <p:cNvGrpSpPr/>
          <p:nvPr/>
        </p:nvGrpSpPr>
        <p:grpSpPr>
          <a:xfrm>
            <a:off x="-254000" y="201683"/>
            <a:ext cx="898070" cy="523220"/>
            <a:chOff x="-254000" y="201683"/>
            <a:chExt cx="898070" cy="523220"/>
          </a:xfrm>
          <a:solidFill>
            <a:srgbClr val="C00000"/>
          </a:solidFill>
        </p:grpSpPr>
        <p:sp>
          <p:nvSpPr>
            <p:cNvPr id="10" name="圆角矩形 4">
              <a:extLst>
                <a:ext uri="{FF2B5EF4-FFF2-40B4-BE49-F238E27FC236}">
                  <a16:creationId xmlns:a16="http://schemas.microsoft.com/office/drawing/2014/main" id="{11766F8D-0111-FA6D-1D6A-BBAF4D99EF0A}"/>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E94F6EAE-FEE3-0DD9-19A5-496D4CB03826}"/>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17" name="文本框 16">
            <a:extLst>
              <a:ext uri="{FF2B5EF4-FFF2-40B4-BE49-F238E27FC236}">
                <a16:creationId xmlns:a16="http://schemas.microsoft.com/office/drawing/2014/main" id="{58A8C774-3447-849F-57AB-99BED5271166}"/>
              </a:ext>
            </a:extLst>
          </p:cNvPr>
          <p:cNvSpPr txBox="1"/>
          <p:nvPr/>
        </p:nvSpPr>
        <p:spPr>
          <a:xfrm>
            <a:off x="701167" y="144940"/>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引言</a:t>
            </a:r>
          </a:p>
        </p:txBody>
      </p:sp>
      <p:grpSp>
        <p:nvGrpSpPr>
          <p:cNvPr id="19" name="组合 18">
            <a:extLst>
              <a:ext uri="{FF2B5EF4-FFF2-40B4-BE49-F238E27FC236}">
                <a16:creationId xmlns:a16="http://schemas.microsoft.com/office/drawing/2014/main" id="{ABC41B48-D367-7F5A-FBDA-A73050B0AF1A}"/>
              </a:ext>
            </a:extLst>
          </p:cNvPr>
          <p:cNvGrpSpPr/>
          <p:nvPr/>
        </p:nvGrpSpPr>
        <p:grpSpPr>
          <a:xfrm>
            <a:off x="1706562" y="217491"/>
            <a:ext cx="10974335" cy="439541"/>
            <a:chOff x="2584397" y="217491"/>
            <a:chExt cx="10096500" cy="439541"/>
          </a:xfrm>
          <a:solidFill>
            <a:srgbClr val="C00000"/>
          </a:solidFill>
        </p:grpSpPr>
        <p:sp>
          <p:nvSpPr>
            <p:cNvPr id="20" name="圆角矩形 3">
              <a:extLst>
                <a:ext uri="{FF2B5EF4-FFF2-40B4-BE49-F238E27FC236}">
                  <a16:creationId xmlns:a16="http://schemas.microsoft.com/office/drawing/2014/main" id="{A76A5516-1B06-BD51-F083-0FF51C74BC29}"/>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圆角矩形 7">
              <a:extLst>
                <a:ext uri="{FF2B5EF4-FFF2-40B4-BE49-F238E27FC236}">
                  <a16:creationId xmlns:a16="http://schemas.microsoft.com/office/drawing/2014/main" id="{75E93889-B17C-9780-6BD5-FCE62E27D4A5}"/>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2ED8065-2CC7-6828-B6A7-FEF4FE8A1BFD}"/>
                </a:ext>
              </a:extLst>
            </p:cNvPr>
            <p:cNvSpPr/>
            <p:nvPr/>
          </p:nvSpPr>
          <p:spPr>
            <a:xfrm>
              <a:off x="2734721" y="239783"/>
              <a:ext cx="1274439"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INTRODUCTION</a:t>
              </a:r>
            </a:p>
          </p:txBody>
        </p:sp>
      </p:grpSp>
      <p:pic>
        <p:nvPicPr>
          <p:cNvPr id="23" name="图片 22">
            <a:extLst>
              <a:ext uri="{FF2B5EF4-FFF2-40B4-BE49-F238E27FC236}">
                <a16:creationId xmlns:a16="http://schemas.microsoft.com/office/drawing/2014/main" id="{C8F8820A-E0BE-A7D6-A3E6-A2293048BB5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623704" y="176254"/>
            <a:ext cx="1374592" cy="444778"/>
          </a:xfrm>
          <a:prstGeom prst="rect">
            <a:avLst/>
          </a:prstGeom>
        </p:spPr>
      </p:pic>
    </p:spTree>
    <p:extLst>
      <p:ext uri="{BB962C8B-B14F-4D97-AF65-F5344CB8AC3E}">
        <p14:creationId xmlns:p14="http://schemas.microsoft.com/office/powerpoint/2010/main" val="1493588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F0E9D6A-15F2-45A9-ACD1-D285C298762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p:blipFill>
        <p:spPr>
          <a:xfrm>
            <a:off x="6321176" y="2686649"/>
            <a:ext cx="5870824" cy="1542449"/>
          </a:xfrm>
          <a:prstGeom prst="rect">
            <a:avLst/>
          </a:prstGeom>
        </p:spPr>
      </p:pic>
      <p:sp>
        <p:nvSpPr>
          <p:cNvPr id="11" name="矩形 10"/>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10" name="矩形 9"/>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2</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2950335" y="2781038"/>
            <a:ext cx="2646870" cy="830993"/>
          </a:xfrm>
          <a:prstGeom prst="rect">
            <a:avLst/>
          </a:prstGeom>
          <a:noFill/>
        </p:spPr>
        <p:txBody>
          <a:bodyPr wrap="none" lIns="91436" tIns="45718" rIns="91436" bIns="45718"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理论方法</a:t>
            </a:r>
          </a:p>
        </p:txBody>
      </p:sp>
      <p:sp>
        <p:nvSpPr>
          <p:cNvPr id="16" name="矩形 15"/>
          <p:cNvSpPr/>
          <p:nvPr/>
        </p:nvSpPr>
        <p:spPr>
          <a:xfrm>
            <a:off x="2927560" y="3581999"/>
            <a:ext cx="2819290"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THEORETICAL METHOD</a:t>
            </a:r>
          </a:p>
        </p:txBody>
      </p:sp>
      <p:pic>
        <p:nvPicPr>
          <p:cNvPr id="13" name="图片 12">
            <a:extLst>
              <a:ext uri="{FF2B5EF4-FFF2-40B4-BE49-F238E27FC236}">
                <a16:creationId xmlns:a16="http://schemas.microsoft.com/office/drawing/2014/main" id="{6E1E5760-E4A8-446D-817A-0360B0C0974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546" b="8830"/>
          <a:stretch/>
        </p:blipFill>
        <p:spPr>
          <a:xfrm>
            <a:off x="9815333" y="135922"/>
            <a:ext cx="2376667" cy="734513"/>
          </a:xfrm>
          <a:prstGeom prst="rect">
            <a:avLst/>
          </a:prstGeom>
        </p:spPr>
      </p:pic>
    </p:spTree>
    <p:extLst>
      <p:ext uri="{BB962C8B-B14F-4D97-AF65-F5344CB8AC3E}">
        <p14:creationId xmlns:p14="http://schemas.microsoft.com/office/powerpoint/2010/main" val="811603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矩形 11"/>
              <p:cNvSpPr/>
              <p:nvPr/>
            </p:nvSpPr>
            <p:spPr>
              <a:xfrm>
                <a:off x="428017" y="1741222"/>
                <a:ext cx="11293814" cy="4162804"/>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在宏观</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微观</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(MM)</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模型框架下，进行势能面</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(PES)</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计算</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采用变形</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Woods-Saxon</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哈密顿量，通过数值求解薛定谔方程来实现相关计算。</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endParaRPr lang="en-US" altLang="zh-CN" sz="2400" i="1" kern="100" dirty="0">
                  <a:effectLst/>
                  <a:latin typeface="Cambria Math" panose="02040503050406030204" pitchFamily="18" charset="0"/>
                  <a:ea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zh-CN" altLang="zh-CN" sz="2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𝐻</m:t>
                              </m:r>
                            </m:e>
                          </m:acc>
                        </m:e>
                        <m:sub>
                          <m:r>
                            <m:rPr>
                              <m:sty m:val="p"/>
                            </m:rPr>
                            <a:rPr lang="en-US" altLang="zh-CN" sz="2800" kern="100">
                              <a:effectLst/>
                              <a:latin typeface="Cambria Math" panose="02040503050406030204" pitchFamily="18" charset="0"/>
                              <a:ea typeface="宋体" panose="02010600030101010101" pitchFamily="2" charset="-122"/>
                              <a:cs typeface="Times New Roman" panose="02020603050405020304" pitchFamily="18" charset="0"/>
                            </a:rPr>
                            <m:t>WS</m:t>
                          </m:r>
                        </m:sub>
                      </m:s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𝑇</m:t>
                          </m:r>
                        </m:e>
                      </m:acc>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𝑉</m:t>
                              </m:r>
                            </m:e>
                          </m:acc>
                        </m:e>
                        <m:sub>
                          <m:r>
                            <m:rPr>
                              <m:sty m:val="p"/>
                            </m:rPr>
                            <a:rPr lang="en-US" altLang="zh-CN" sz="2800" kern="100">
                              <a:effectLst/>
                              <a:latin typeface="Cambria Math" panose="02040503050406030204" pitchFamily="18" charset="0"/>
                              <a:ea typeface="宋体" panose="02010600030101010101" pitchFamily="2" charset="-122"/>
                              <a:cs typeface="Times New Roman" panose="02020603050405020304" pitchFamily="18" charset="0"/>
                            </a:rPr>
                            <m:t>cent</m:t>
                          </m:r>
                        </m:sub>
                      </m:s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𝑉</m:t>
                              </m:r>
                            </m:e>
                          </m:acc>
                        </m:e>
                        <m:sub>
                          <m:r>
                            <m:rPr>
                              <m:sty m:val="p"/>
                            </m:rPr>
                            <a:rPr lang="en-US" altLang="zh-CN" sz="2800" kern="100">
                              <a:effectLst/>
                              <a:latin typeface="Cambria Math" panose="02040503050406030204" pitchFamily="18" charset="0"/>
                              <a:ea typeface="宋体" panose="02010600030101010101" pitchFamily="2" charset="-122"/>
                              <a:cs typeface="Times New Roman" panose="02020603050405020304" pitchFamily="18" charset="0"/>
                            </a:rPr>
                            <m:t>so</m:t>
                          </m:r>
                        </m:sub>
                      </m:sSub>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2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800" i="1" kern="100">
                                  <a:effectLst/>
                                  <a:latin typeface="Cambria Math" panose="02040503050406030204" pitchFamily="18" charset="0"/>
                                  <a:ea typeface="宋体" panose="02010600030101010101" pitchFamily="2" charset="-122"/>
                                  <a:cs typeface="Times New Roman" panose="02020603050405020304" pitchFamily="18" charset="0"/>
                                </a:rPr>
                                <m:t>𝑉</m:t>
                              </m:r>
                            </m:e>
                          </m:acc>
                        </m:e>
                        <m:sub>
                          <m:r>
                            <m:rPr>
                              <m:sty m:val="p"/>
                            </m:rPr>
                            <a:rPr lang="en-US" altLang="zh-CN" sz="2800" kern="100">
                              <a:effectLst/>
                              <a:latin typeface="Cambria Math" panose="02040503050406030204" pitchFamily="18" charset="0"/>
                              <a:ea typeface="宋体" panose="02010600030101010101" pitchFamily="2" charset="-122"/>
                              <a:cs typeface="Times New Roman" panose="02020603050405020304" pitchFamily="18" charset="0"/>
                            </a:rPr>
                            <m:t>Coul</m:t>
                          </m:r>
                        </m:sub>
                      </m:sSub>
                    </m:oMath>
                  </m:oMathPara>
                </a14:m>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50000"/>
                  </a:lnSpc>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这是因为相较于其他势场，</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Woods-Saxon</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势具有平底特性和短程作用，能更真实地描述原子核的势场特征。</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428017" y="1741222"/>
                <a:ext cx="11293814" cy="4162804"/>
              </a:xfrm>
              <a:prstGeom prst="rect">
                <a:avLst/>
              </a:prstGeom>
              <a:blipFill>
                <a:blip r:embed="rId3"/>
                <a:stretch>
                  <a:fillRect l="-702" b="-2343"/>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方法选择</a:t>
              </a:r>
            </a:p>
          </p:txBody>
        </p:sp>
      </p:grpSp>
      <p:grpSp>
        <p:nvGrpSpPr>
          <p:cNvPr id="4" name="组合 3">
            <a:extLst>
              <a:ext uri="{FF2B5EF4-FFF2-40B4-BE49-F238E27FC236}">
                <a16:creationId xmlns:a16="http://schemas.microsoft.com/office/drawing/2014/main" id="{DADE16B2-D337-D00E-C930-E23A692BC0DC}"/>
              </a:ext>
            </a:extLst>
          </p:cNvPr>
          <p:cNvGrpSpPr/>
          <p:nvPr/>
        </p:nvGrpSpPr>
        <p:grpSpPr>
          <a:xfrm>
            <a:off x="-254000" y="201683"/>
            <a:ext cx="898070" cy="523220"/>
            <a:chOff x="-254000" y="201683"/>
            <a:chExt cx="898070" cy="523220"/>
          </a:xfrm>
          <a:solidFill>
            <a:srgbClr val="C00000"/>
          </a:solidFill>
        </p:grpSpPr>
        <p:sp>
          <p:nvSpPr>
            <p:cNvPr id="5" name="圆角矩形 4">
              <a:extLst>
                <a:ext uri="{FF2B5EF4-FFF2-40B4-BE49-F238E27FC236}">
                  <a16:creationId xmlns:a16="http://schemas.microsoft.com/office/drawing/2014/main" id="{6719081F-A778-F013-C113-D25B683560AD}"/>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D935962-9147-267B-92EE-AE83A16230A2}"/>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a:extLst>
              <a:ext uri="{FF2B5EF4-FFF2-40B4-BE49-F238E27FC236}">
                <a16:creationId xmlns:a16="http://schemas.microsoft.com/office/drawing/2014/main" id="{963C78CE-678F-B561-B3B5-3FDD6F0FC607}"/>
              </a:ext>
            </a:extLst>
          </p:cNvPr>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理论方法</a:t>
            </a:r>
          </a:p>
        </p:txBody>
      </p:sp>
      <p:grpSp>
        <p:nvGrpSpPr>
          <p:cNvPr id="8" name="组合 7">
            <a:extLst>
              <a:ext uri="{FF2B5EF4-FFF2-40B4-BE49-F238E27FC236}">
                <a16:creationId xmlns:a16="http://schemas.microsoft.com/office/drawing/2014/main" id="{DBBF4501-3F32-6BB6-A496-C1D44B17AA16}"/>
              </a:ext>
            </a:extLst>
          </p:cNvPr>
          <p:cNvGrpSpPr/>
          <p:nvPr/>
        </p:nvGrpSpPr>
        <p:grpSpPr>
          <a:xfrm>
            <a:off x="2584397" y="217491"/>
            <a:ext cx="10096500" cy="439541"/>
            <a:chOff x="2584397" y="217491"/>
            <a:chExt cx="10096500" cy="439541"/>
          </a:xfrm>
          <a:solidFill>
            <a:srgbClr val="C00000"/>
          </a:solidFill>
        </p:grpSpPr>
        <p:sp>
          <p:nvSpPr>
            <p:cNvPr id="9" name="圆角矩形 3">
              <a:extLst>
                <a:ext uri="{FF2B5EF4-FFF2-40B4-BE49-F238E27FC236}">
                  <a16:creationId xmlns:a16="http://schemas.microsoft.com/office/drawing/2014/main" id="{8E0ACCB9-360C-3956-DA96-6AA36097A8A9}"/>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7">
              <a:extLst>
                <a:ext uri="{FF2B5EF4-FFF2-40B4-BE49-F238E27FC236}">
                  <a16:creationId xmlns:a16="http://schemas.microsoft.com/office/drawing/2014/main" id="{C066D934-F10B-9BB7-D8CD-453C4134006F}"/>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5F3E13D-B579-902F-26BD-DE9859F40615}"/>
                </a:ext>
              </a:extLst>
            </p:cNvPr>
            <p:cNvSpPr/>
            <p:nvPr/>
          </p:nvSpPr>
          <p:spPr>
            <a:xfrm>
              <a:off x="2738614" y="239783"/>
              <a:ext cx="1940588"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THEORETICAL METHOD</a:t>
              </a:r>
            </a:p>
          </p:txBody>
        </p:sp>
      </p:grpSp>
      <p:pic>
        <p:nvPicPr>
          <p:cNvPr id="18" name="图片 17">
            <a:extLst>
              <a:ext uri="{FF2B5EF4-FFF2-40B4-BE49-F238E27FC236}">
                <a16:creationId xmlns:a16="http://schemas.microsoft.com/office/drawing/2014/main" id="{41A2E65A-A8B0-554E-9533-0CB03CE36F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Tree>
    <p:extLst>
      <p:ext uri="{BB962C8B-B14F-4D97-AF65-F5344CB8AC3E}">
        <p14:creationId xmlns:p14="http://schemas.microsoft.com/office/powerpoint/2010/main" val="4217402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7" y="1741222"/>
                <a:ext cx="11293814" cy="5138264"/>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通过球谐函数基展开定义核表面</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m:rPr>
                          <m:sty m:val="p"/>
                        </m:rPr>
                        <a:rPr lang="en-US" altLang="zh-CN" sz="2400" kern="100" smtClean="0">
                          <a:effectLst/>
                          <a:latin typeface="Cambria Math" panose="02040503050406030204" pitchFamily="18" charset="0"/>
                          <a:ea typeface="宋体" panose="02010600030101010101" pitchFamily="2" charset="-122"/>
                          <a:cs typeface="Times New Roman" panose="02020603050405020304" pitchFamily="18" charset="0"/>
                        </a:rPr>
                        <m:t>Σ</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𝑅</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𝜃</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𝜙</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𝑐</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𝛼</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nary>
                        <m:naryPr>
                          <m:chr m:val="∑"/>
                          <m:limLoc m:val="undOvr"/>
                          <m:grow m:val="on"/>
                          <m:sup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𝜆</m:t>
                          </m:r>
                        </m:sub>
                        <m:sup/>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 </m:t>
                          </m:r>
                        </m:e>
                      </m:nary>
                      <m:nary>
                        <m:naryPr>
                          <m:chr m:val="∑"/>
                          <m:limLoc m:val="undOvr"/>
                          <m:grow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𝜇</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𝜆</m:t>
                          </m:r>
                        </m:sub>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𝜆</m:t>
                          </m:r>
                        </m:sup>
                        <m:e>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𝜆𝜇</m:t>
                              </m:r>
                            </m:sub>
                          </m:sSub>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𝑌</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𝜆𝜇</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𝜃</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𝜙</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e>
                      </m:nary>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展开系数</a:t>
                </a:r>
                <a14:m>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𝜆𝜇</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称为形变参数。所有形变参数集合</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𝛼</m:t>
                        </m:r>
                      </m:e>
                      <m:sub>
                        <m:r>
                          <a:rPr lang="en-US" altLang="zh-CN" sz="2400" i="1" kern="100">
                            <a:latin typeface="Cambria Math" panose="02040503050406030204" pitchFamily="18" charset="0"/>
                            <a:cs typeface="Times New Roman" panose="02020603050405020304" pitchFamily="18" charset="0"/>
                          </a:rPr>
                          <m:t>𝜆𝜇</m:t>
                        </m:r>
                      </m:sub>
                    </m:sSub>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简记为</a:t>
                </a:r>
                <a14:m>
                  <m:oMath xmlns:m="http://schemas.openxmlformats.org/officeDocument/2006/math">
                    <m:r>
                      <a:rPr lang="en-US" altLang="zh-CN" sz="2400" i="1" kern="100">
                        <a:latin typeface="Cambria Math" panose="02040503050406030204" pitchFamily="18" charset="0"/>
                        <a:cs typeface="Times New Roman" panose="02020603050405020304" pitchFamily="18" charset="0"/>
                      </a:rPr>
                      <m:t>𝛼</m:t>
                    </m:r>
                    <m:r>
                      <a:rPr lang="en-US" altLang="zh-CN" sz="2400" i="1" kern="100">
                        <a:latin typeface="Cambria Math" panose="02040503050406030204" pitchFamily="18" charset="0"/>
                        <a:cs typeface="Times New Roman" panose="02020603050405020304" pitchFamily="18" charset="0"/>
                      </a:rPr>
                      <m:t> </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半径参数</a:t>
                </a:r>
                <a14:m>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b>
                    </m:sSub>
                    <m:sSup>
                      <m:s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𝐴</m:t>
                        </m:r>
                      </m:e>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1/3</m:t>
                        </m:r>
                      </m:sup>
                    </m:s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=1.2</m:t>
                    </m:r>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fm</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oMath>
                </a14:m>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辅助函数</a:t>
                </a:r>
                <a14:m>
                  <m:oMath xmlns:m="http://schemas.openxmlformats.org/officeDocument/2006/math">
                    <m: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t>𝑐</m:t>
                    </m:r>
                    <m: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t>𝛼</m:t>
                    </m:r>
                    <m: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保证核体积守恒</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在球谐函数展开的形变空间里，总形变</a:t>
                </a:r>
                <a14:m>
                  <m:oMath xmlns:m="http://schemas.openxmlformats.org/officeDocument/2006/math">
                    <m:r>
                      <a:rPr lang="en-US" altLang="zh-CN" sz="2400" i="1" kern="100">
                        <a:latin typeface="Cambria Math" panose="02040503050406030204" pitchFamily="18" charset="0"/>
                        <a:cs typeface="Times New Roman" panose="02020603050405020304" pitchFamily="18" charset="0"/>
                      </a:rPr>
                      <m:t>𝛽</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λ</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阶形变</a:t>
                </a:r>
                <a14:m>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𝜆</m:t>
                        </m:r>
                      </m:sub>
                    </m:sSub>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分别定义为</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t>𝛽</m:t>
                      </m:r>
                      <m:r>
                        <a:rPr lang="en-US" altLang="zh-CN" sz="2400" i="1" kern="100" smtClean="0">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undOvr"/>
                              <m:grow m:val="on"/>
                              <m:sup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𝜆</m:t>
                              </m:r>
                            </m:sub>
                            <m:sup/>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 </m:t>
                              </m:r>
                            </m:e>
                          </m:nary>
                          <m:sSubSup>
                            <m:sSub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𝜆</m:t>
                              </m:r>
                            </m:sub>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bSup>
                        </m:e>
                      </m:rad>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𝜆</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ad>
                        <m:radPr>
                          <m:deg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undOvr"/>
                              <m:grow m:val="on"/>
                              <m:supHide m:val="on"/>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𝜇</m:t>
                              </m:r>
                            </m:sub>
                            <m:sup/>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 </m:t>
                              </m:r>
                            </m:e>
                          </m:nary>
                          <m:sSubSup>
                            <m:sSubSup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𝛼</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𝜆𝜇</m:t>
                              </m:r>
                            </m:sub>
                            <m:sup>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2</m:t>
                              </m:r>
                            </m:sup>
                          </m:sSubSup>
                        </m:e>
                      </m:rad>
                    </m:oMath>
                  </m:oMathPara>
                </a14:m>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428017" y="1741222"/>
                <a:ext cx="11293814" cy="5138264"/>
              </a:xfrm>
              <a:prstGeom prst="rect">
                <a:avLst/>
              </a:prstGeom>
              <a:blipFill>
                <a:blip r:embed="rId3"/>
                <a:stretch>
                  <a:fillRect l="-702"/>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核表面的定义</a:t>
              </a:r>
            </a:p>
          </p:txBody>
        </p:sp>
      </p:grpSp>
      <p:grpSp>
        <p:nvGrpSpPr>
          <p:cNvPr id="4" name="组合 3">
            <a:extLst>
              <a:ext uri="{FF2B5EF4-FFF2-40B4-BE49-F238E27FC236}">
                <a16:creationId xmlns:a16="http://schemas.microsoft.com/office/drawing/2014/main" id="{DADE16B2-D337-D00E-C930-E23A692BC0DC}"/>
              </a:ext>
            </a:extLst>
          </p:cNvPr>
          <p:cNvGrpSpPr/>
          <p:nvPr/>
        </p:nvGrpSpPr>
        <p:grpSpPr>
          <a:xfrm>
            <a:off x="-254000" y="201683"/>
            <a:ext cx="898070" cy="523220"/>
            <a:chOff x="-254000" y="201683"/>
            <a:chExt cx="898070" cy="523220"/>
          </a:xfrm>
          <a:solidFill>
            <a:srgbClr val="C00000"/>
          </a:solidFill>
        </p:grpSpPr>
        <p:sp>
          <p:nvSpPr>
            <p:cNvPr id="5" name="圆角矩形 4">
              <a:extLst>
                <a:ext uri="{FF2B5EF4-FFF2-40B4-BE49-F238E27FC236}">
                  <a16:creationId xmlns:a16="http://schemas.microsoft.com/office/drawing/2014/main" id="{6719081F-A778-F013-C113-D25B683560AD}"/>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D935962-9147-267B-92EE-AE83A16230A2}"/>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a:extLst>
              <a:ext uri="{FF2B5EF4-FFF2-40B4-BE49-F238E27FC236}">
                <a16:creationId xmlns:a16="http://schemas.microsoft.com/office/drawing/2014/main" id="{963C78CE-678F-B561-B3B5-3FDD6F0FC607}"/>
              </a:ext>
            </a:extLst>
          </p:cNvPr>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理论方法</a:t>
            </a:r>
          </a:p>
        </p:txBody>
      </p:sp>
      <p:grpSp>
        <p:nvGrpSpPr>
          <p:cNvPr id="8" name="组合 7">
            <a:extLst>
              <a:ext uri="{FF2B5EF4-FFF2-40B4-BE49-F238E27FC236}">
                <a16:creationId xmlns:a16="http://schemas.microsoft.com/office/drawing/2014/main" id="{DBBF4501-3F32-6BB6-A496-C1D44B17AA16}"/>
              </a:ext>
            </a:extLst>
          </p:cNvPr>
          <p:cNvGrpSpPr/>
          <p:nvPr/>
        </p:nvGrpSpPr>
        <p:grpSpPr>
          <a:xfrm>
            <a:off x="2584397" y="217491"/>
            <a:ext cx="10096500" cy="439541"/>
            <a:chOff x="2584397" y="217491"/>
            <a:chExt cx="10096500" cy="439541"/>
          </a:xfrm>
          <a:solidFill>
            <a:srgbClr val="C00000"/>
          </a:solidFill>
        </p:grpSpPr>
        <p:sp>
          <p:nvSpPr>
            <p:cNvPr id="9" name="圆角矩形 3">
              <a:extLst>
                <a:ext uri="{FF2B5EF4-FFF2-40B4-BE49-F238E27FC236}">
                  <a16:creationId xmlns:a16="http://schemas.microsoft.com/office/drawing/2014/main" id="{8E0ACCB9-360C-3956-DA96-6AA36097A8A9}"/>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7">
              <a:extLst>
                <a:ext uri="{FF2B5EF4-FFF2-40B4-BE49-F238E27FC236}">
                  <a16:creationId xmlns:a16="http://schemas.microsoft.com/office/drawing/2014/main" id="{C066D934-F10B-9BB7-D8CD-453C4134006F}"/>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5F3E13D-B579-902F-26BD-DE9859F40615}"/>
                </a:ext>
              </a:extLst>
            </p:cNvPr>
            <p:cNvSpPr/>
            <p:nvPr/>
          </p:nvSpPr>
          <p:spPr>
            <a:xfrm>
              <a:off x="2738614" y="239783"/>
              <a:ext cx="1940588"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THEORETICAL METHOD</a:t>
              </a:r>
            </a:p>
          </p:txBody>
        </p:sp>
      </p:grpSp>
      <p:pic>
        <p:nvPicPr>
          <p:cNvPr id="18" name="图片 17">
            <a:extLst>
              <a:ext uri="{FF2B5EF4-FFF2-40B4-BE49-F238E27FC236}">
                <a16:creationId xmlns:a16="http://schemas.microsoft.com/office/drawing/2014/main" id="{41A2E65A-A8B0-554E-9533-0CB03CE36F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Tree>
    <p:extLst>
      <p:ext uri="{BB962C8B-B14F-4D97-AF65-F5344CB8AC3E}">
        <p14:creationId xmlns:p14="http://schemas.microsoft.com/office/powerpoint/2010/main" val="2698577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2" name="矩形 11"/>
              <p:cNvSpPr/>
              <p:nvPr/>
            </p:nvSpPr>
            <p:spPr>
              <a:xfrm>
                <a:off x="428017" y="1741222"/>
                <a:ext cx="11293814" cy="4675573"/>
              </a:xfrm>
              <a:prstGeom prst="rect">
                <a:avLst/>
              </a:prstGeom>
            </p:spPr>
            <p:txBody>
              <a:bodyPr wrap="square" lIns="91438" tIns="45719" rIns="91438" bIns="45719">
                <a:spAutoFit/>
              </a:bodyPr>
              <a:lstStyle/>
              <a:p>
                <a:pPr marL="342900" indent="-342900">
                  <a:lnSpc>
                    <a:spcPct val="150000"/>
                  </a:lnSpc>
                  <a:buFont typeface="Arial" panose="020B0604020202020204" pitchFamily="34" charset="0"/>
                  <a:buChar char="•"/>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Woods-Saxon</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势的中心势场部分：</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𝑉</m:t>
                              </m:r>
                            </m:e>
                          </m:acc>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cent</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𝑟</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𝜅</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𝑍</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𝑁</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𝑍</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num>
                        <m:den>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1+</m:t>
                          </m:r>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exp</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dist</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Σ</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𝑟</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den>
                      </m:f>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正负号分别对应质子和中子，</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14:m>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b>
                    </m:sSub>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表面弥散度，</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14:m>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𝑉</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b>
                    </m:sSub>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中心势阱深度，</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14:m>
                  <m:oMath xmlns:m="http://schemas.openxmlformats.org/officeDocument/2006/math">
                    <m:sSub>
                      <m:sSubPr>
                        <m:ctrlPr>
                          <a:rPr lang="zh-CN" altLang="zh-CN" sz="2400" i="1" kern="10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latin typeface="Cambria Math" panose="02040503050406030204" pitchFamily="18" charset="0"/>
                            <a:cs typeface="Times New Roman" panose="02020603050405020304" pitchFamily="18" charset="0"/>
                          </a:rPr>
                          <m:t>𝑟</m:t>
                        </m:r>
                      </m:e>
                      <m:sub>
                        <m:r>
                          <a:rPr lang="en-US" altLang="zh-CN" sz="2400" i="1" kern="100">
                            <a:latin typeface="Cambria Math" panose="02040503050406030204" pitchFamily="18" charset="0"/>
                            <a:cs typeface="Times New Roman" panose="02020603050405020304" pitchFamily="18" charset="0"/>
                          </a:rPr>
                          <m:t>0</m:t>
                        </m:r>
                      </m:sub>
                    </m:sSub>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中心势半径参数，</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14:m>
                  <m:oMath xmlns:m="http://schemas.openxmlformats.org/officeDocument/2006/math">
                    <m:sSub>
                      <m:sSubPr>
                        <m:ctrlPr>
                          <a:rPr lang="zh-CN" altLang="zh-CN"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dist</m:t>
                        </m:r>
                      </m:e>
                      <m:sub>
                        <m:r>
                          <m:rPr>
                            <m:sty m:val="p"/>
                          </m:rPr>
                          <a:rPr lang="en-US" altLang="zh-CN" sz="2400" kern="100">
                            <a:effectLst/>
                            <a:latin typeface="Cambria Math" panose="02040503050406030204" pitchFamily="18" charset="0"/>
                            <a:ea typeface="宋体" panose="02010600030101010101" pitchFamily="2" charset="-122"/>
                            <a:cs typeface="Times New Roman" panose="02020603050405020304" pitchFamily="18" charset="0"/>
                          </a:rPr>
                          <m:t>Σ</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acc>
                      <m:accPr>
                        <m:chr m:val="⃗"/>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𝑟</m:t>
                        </m:r>
                      </m:e>
                    </m:acc>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𝛽</m:t>
                    </m:r>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𝑟</m:t>
                        </m:r>
                      </m:e>
                      <m: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空间点</a:t>
                </a:r>
                <a14:m>
                  <m:oMath xmlns:m="http://schemas.openxmlformats.org/officeDocument/2006/math">
                    <m:acc>
                      <m:accPr>
                        <m:chr m:val="⃗"/>
                        <m:ctrlPr>
                          <a:rPr lang="zh-CN" altLang="zh-CN" sz="2400"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400" i="1" kern="100">
                            <a:latin typeface="Cambria Math" panose="02040503050406030204" pitchFamily="18" charset="0"/>
                            <a:cs typeface="Times New Roman" panose="02020603050405020304" pitchFamily="18" charset="0"/>
                          </a:rPr>
                          <m:t>𝑟</m:t>
                        </m:r>
                      </m:e>
                    </m:acc>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到核表面</a:t>
                </a:r>
                <a14:m>
                  <m:oMath xmlns:m="http://schemas.openxmlformats.org/officeDocument/2006/math">
                    <m:r>
                      <m:rPr>
                        <m:sty m:val="p"/>
                      </m:rPr>
                      <a:rPr lang="en-US" altLang="zh-CN" sz="2400" kern="100">
                        <a:latin typeface="Cambria Math" panose="02040503050406030204" pitchFamily="18" charset="0"/>
                        <a:cs typeface="Times New Roman" panose="02020603050405020304" pitchFamily="18" charset="0"/>
                      </a:rPr>
                      <m:t>Σ</m:t>
                    </m:r>
                  </m:oMath>
                </a14:m>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的距离。</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428017" y="1741222"/>
                <a:ext cx="11293814" cy="4675573"/>
              </a:xfrm>
              <a:prstGeom prst="rect">
                <a:avLst/>
              </a:prstGeom>
              <a:blipFill>
                <a:blip r:embed="rId3"/>
                <a:stretch>
                  <a:fillRect l="-702" b="-2086"/>
                </a:stretch>
              </a:blipFill>
            </p:spPr>
            <p:txBody>
              <a:bodyPr/>
              <a:lstStyle/>
              <a:p>
                <a:r>
                  <a:rPr lang="zh-CN" altLang="en-US">
                    <a:noFill/>
                  </a:rPr>
                  <a:t> </a:t>
                </a:r>
              </a:p>
            </p:txBody>
          </p:sp>
        </mc:Fallback>
      </mc:AlternateContent>
      <p:grpSp>
        <p:nvGrpSpPr>
          <p:cNvPr id="16" name="组合 15"/>
          <p:cNvGrpSpPr/>
          <p:nvPr/>
        </p:nvGrpSpPr>
        <p:grpSpPr>
          <a:xfrm>
            <a:off x="947769" y="968189"/>
            <a:ext cx="8497788" cy="738712"/>
            <a:chOff x="938041" y="2339792"/>
            <a:chExt cx="8497788" cy="738712"/>
          </a:xfrm>
          <a:solidFill>
            <a:srgbClr val="014924"/>
          </a:solidFill>
        </p:grpSpPr>
        <p:sp>
          <p:nvSpPr>
            <p:cNvPr id="3" name="矩形 2"/>
            <p:cNvSpPr/>
            <p:nvPr/>
          </p:nvSpPr>
          <p:spPr>
            <a:xfrm>
              <a:off x="938041" y="2339792"/>
              <a:ext cx="8497788" cy="7387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067175" y="2447540"/>
              <a:ext cx="6621430" cy="523216"/>
            </a:xfrm>
            <a:prstGeom prst="rect">
              <a:avLst/>
            </a:prstGeom>
            <a:solidFill>
              <a:srgbClr val="00B050"/>
            </a:solidFill>
          </p:spPr>
          <p:txBody>
            <a:bodyPr wrap="square" lIns="91436" tIns="45718" rIns="91436" bIns="45718"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中心势场</a:t>
              </a:r>
            </a:p>
          </p:txBody>
        </p:sp>
      </p:grpSp>
      <p:grpSp>
        <p:nvGrpSpPr>
          <p:cNvPr id="4" name="组合 3">
            <a:extLst>
              <a:ext uri="{FF2B5EF4-FFF2-40B4-BE49-F238E27FC236}">
                <a16:creationId xmlns:a16="http://schemas.microsoft.com/office/drawing/2014/main" id="{DADE16B2-D337-D00E-C930-E23A692BC0DC}"/>
              </a:ext>
            </a:extLst>
          </p:cNvPr>
          <p:cNvGrpSpPr/>
          <p:nvPr/>
        </p:nvGrpSpPr>
        <p:grpSpPr>
          <a:xfrm>
            <a:off x="-254000" y="201683"/>
            <a:ext cx="898070" cy="523220"/>
            <a:chOff x="-254000" y="201683"/>
            <a:chExt cx="898070" cy="523220"/>
          </a:xfrm>
          <a:solidFill>
            <a:srgbClr val="C00000"/>
          </a:solidFill>
        </p:grpSpPr>
        <p:sp>
          <p:nvSpPr>
            <p:cNvPr id="5" name="圆角矩形 4">
              <a:extLst>
                <a:ext uri="{FF2B5EF4-FFF2-40B4-BE49-F238E27FC236}">
                  <a16:creationId xmlns:a16="http://schemas.microsoft.com/office/drawing/2014/main" id="{6719081F-A778-F013-C113-D25B683560AD}"/>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D935962-9147-267B-92EE-AE83A16230A2}"/>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a:extLst>
              <a:ext uri="{FF2B5EF4-FFF2-40B4-BE49-F238E27FC236}">
                <a16:creationId xmlns:a16="http://schemas.microsoft.com/office/drawing/2014/main" id="{963C78CE-678F-B561-B3B5-3FDD6F0FC607}"/>
              </a:ext>
            </a:extLst>
          </p:cNvPr>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理论方法</a:t>
            </a:r>
          </a:p>
        </p:txBody>
      </p:sp>
      <p:grpSp>
        <p:nvGrpSpPr>
          <p:cNvPr id="8" name="组合 7">
            <a:extLst>
              <a:ext uri="{FF2B5EF4-FFF2-40B4-BE49-F238E27FC236}">
                <a16:creationId xmlns:a16="http://schemas.microsoft.com/office/drawing/2014/main" id="{DBBF4501-3F32-6BB6-A496-C1D44B17AA16}"/>
              </a:ext>
            </a:extLst>
          </p:cNvPr>
          <p:cNvGrpSpPr/>
          <p:nvPr/>
        </p:nvGrpSpPr>
        <p:grpSpPr>
          <a:xfrm>
            <a:off x="2584397" y="217491"/>
            <a:ext cx="10096500" cy="439541"/>
            <a:chOff x="2584397" y="217491"/>
            <a:chExt cx="10096500" cy="439541"/>
          </a:xfrm>
          <a:solidFill>
            <a:srgbClr val="C00000"/>
          </a:solidFill>
        </p:grpSpPr>
        <p:sp>
          <p:nvSpPr>
            <p:cNvPr id="9" name="圆角矩形 3">
              <a:extLst>
                <a:ext uri="{FF2B5EF4-FFF2-40B4-BE49-F238E27FC236}">
                  <a16:creationId xmlns:a16="http://schemas.microsoft.com/office/drawing/2014/main" id="{8E0ACCB9-360C-3956-DA96-6AA36097A8A9}"/>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7">
              <a:extLst>
                <a:ext uri="{FF2B5EF4-FFF2-40B4-BE49-F238E27FC236}">
                  <a16:creationId xmlns:a16="http://schemas.microsoft.com/office/drawing/2014/main" id="{C066D934-F10B-9BB7-D8CD-453C4134006F}"/>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5F3E13D-B579-902F-26BD-DE9859F40615}"/>
                </a:ext>
              </a:extLst>
            </p:cNvPr>
            <p:cNvSpPr/>
            <p:nvPr/>
          </p:nvSpPr>
          <p:spPr>
            <a:xfrm>
              <a:off x="2738614" y="239783"/>
              <a:ext cx="1940588"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THEORETICAL METHOD</a:t>
              </a:r>
            </a:p>
          </p:txBody>
        </p:sp>
      </p:grpSp>
      <p:pic>
        <p:nvPicPr>
          <p:cNvPr id="18" name="图片 17">
            <a:extLst>
              <a:ext uri="{FF2B5EF4-FFF2-40B4-BE49-F238E27FC236}">
                <a16:creationId xmlns:a16="http://schemas.microsoft.com/office/drawing/2014/main" id="{41A2E65A-A8B0-554E-9533-0CB03CE36FC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044"/>
          <a:stretch/>
        </p:blipFill>
        <p:spPr>
          <a:xfrm>
            <a:off x="10733656" y="176254"/>
            <a:ext cx="1264639" cy="444778"/>
          </a:xfrm>
          <a:prstGeom prst="rect">
            <a:avLst/>
          </a:prstGeom>
        </p:spPr>
      </p:pic>
    </p:spTree>
    <p:extLst>
      <p:ext uri="{BB962C8B-B14F-4D97-AF65-F5344CB8AC3E}">
        <p14:creationId xmlns:p14="http://schemas.microsoft.com/office/powerpoint/2010/main" val="3539022346"/>
      </p:ext>
    </p:extLst>
  </p:cSld>
  <p:clrMapOvr>
    <a:masterClrMapping/>
  </p:clrMapOvr>
</p:sld>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1517</TotalTime>
  <Words>3227</Words>
  <Application>Microsoft Office PowerPoint</Application>
  <PresentationFormat>宽屏</PresentationFormat>
  <Paragraphs>391</Paragraphs>
  <Slides>35</Slides>
  <Notes>35</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35</vt:i4>
      </vt:variant>
    </vt:vector>
  </HeadingPairs>
  <TitlesOfParts>
    <vt:vector size="42" baseType="lpstr">
      <vt:lpstr>等线</vt:lpstr>
      <vt:lpstr>微软雅黑</vt:lpstr>
      <vt:lpstr>Arial</vt:lpstr>
      <vt:lpstr>Calibri</vt:lpstr>
      <vt:lpstr>Calibri Light</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0022</dc:title>
  <dc:creator>ZK</dc:creator>
  <cp:lastModifiedBy>日落 酉拾</cp:lastModifiedBy>
  <cp:revision>219</cp:revision>
  <dcterms:created xsi:type="dcterms:W3CDTF">2017-04-21T07:43:00Z</dcterms:created>
  <dcterms:modified xsi:type="dcterms:W3CDTF">2025-05-15T11:42:28Z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